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9">
          <p15:clr>
            <a:srgbClr val="A4A3A4"/>
          </p15:clr>
        </p15:guide>
        <p15:guide id="2" pos="28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8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19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78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 PEN</a:t>
            </a:r>
            <a:r>
              <a:rPr lang="en-US" alt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 </a:t>
            </a: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altLang="en-MY" sz="2700" dirty="0"/>
              <a:t>SEPTEMBER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202</a:t>
            </a:r>
            <a:r>
              <a:rPr lang="en-US" sz="2700" dirty="0"/>
              <a:t>4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HINGGA 30 </a:t>
            </a:r>
            <a:r>
              <a:rPr lang="en-MY" sz="2700" dirty="0"/>
              <a:t>SEPTEMBER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</a:t>
            </a:r>
            <a:r>
              <a:rPr lang="en-US" sz="2700" dirty="0"/>
              <a:t>4</a:t>
            </a:r>
            <a:endParaRPr lang="en-US" altLang="en-MY" sz="27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 descr="C:\Users\OPTIPLEX 5250 AIO\Desktop\JATA KEMENTERIAN PENDIDIKAN TINGGI-01(3).pngJATA KEMENTERIAN PENDIDIKAN TINGGI-01(3)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2903220" y="304800"/>
            <a:ext cx="3278505" cy="1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>
            <p:extLst>
              <p:ext uri="{D42A27DB-BD31-4B8C-83A1-F6EECF244321}">
                <p14:modId xmlns:p14="http://schemas.microsoft.com/office/powerpoint/2010/main" val="1958538419"/>
              </p:ext>
            </p:extLst>
          </p:nvPr>
        </p:nvGraphicFramePr>
        <p:xfrm>
          <a:off x="64135" y="1292860"/>
          <a:ext cx="9022715" cy="273558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4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1,688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Penawaran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padabulan</a:t>
                      </a: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September 2024.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5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Membuka permohonan UPUOnline kepada lepasan SPM dan STPM/Setaraf dalam tempoh 30 hari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bekerja.</a:t>
            </a: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>
            <p:extLst>
              <p:ext uri="{D42A27DB-BD31-4B8C-83A1-F6EECF244321}">
                <p14:modId xmlns:p14="http://schemas.microsoft.com/office/powerpoint/2010/main" val="3262504866"/>
              </p:ext>
            </p:extLst>
          </p:nvPr>
        </p:nvGraphicFramePr>
        <p:xfrm>
          <a:off x="55418" y="998582"/>
          <a:ext cx="8996569" cy="387480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1900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4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13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8858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Standard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0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0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0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0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604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Membuka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STPM/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 dan 2 :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49/30 x 100 =163.33%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Sesi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Akademik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2024/2025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calonlepasan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SPM dan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lepasan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STPM/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Setaraf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dibukaseperti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: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1: 29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Februari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- 29 Mac 2024 (21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Fasa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2: 29 April – 10 Jun 2024 (28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</a:t>
                      </a:r>
                    </a:p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keseluruhan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49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bekerja.Berjaya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dicapai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100%</a:t>
                      </a: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20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balas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melalui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Balas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lima (5)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.”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setahun.Pelaporan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secara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bulanSeptember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2024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adalah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seperti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berikut:September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: 6439/6446 x 100 = 99.89%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76272"/>
                  </a:ext>
                </a:extLst>
              </a:tr>
              <a:tr h="12042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Memastikan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sekurang-kurangnya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80%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tahap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kepuasan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terhadap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aktiviti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promosi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pameran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dilaksanakan</a:t>
                      </a:r>
                      <a:endParaRPr lang="en-MY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berkaitan</a:t>
                      </a:r>
                      <a:r>
                        <a:rPr lang="en-MY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UPUOnline</a:t>
                      </a:r>
                      <a:endParaRPr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57/57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Isi </a:t>
                      </a: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</a:t>
                      </a: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57/57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56/57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9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98.2%</a:t>
                      </a: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9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 item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diambil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kira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iaitu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Penyampaian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Isi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Kandungandan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setiap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maklumat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/program yang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disampaikan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kumpulan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9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sasar</a:t>
                      </a: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</a:p>
                  </a:txBody>
                  <a:tcPr marL="68575" marR="68575" marT="45725" marB="457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26546"/>
                  </a:ext>
                </a:extLst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177030" y="2527300"/>
            <a:ext cx="121094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>
            <p:extLst>
              <p:ext uri="{D42A27DB-BD31-4B8C-83A1-F6EECF244321}">
                <p14:modId xmlns:p14="http://schemas.microsoft.com/office/powerpoint/2010/main" val="1405170734"/>
              </p:ext>
            </p:extLst>
          </p:nvPr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Kebenaran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Penubuhan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44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3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</a:t>
            </a:r>
            <a:r>
              <a:rPr lang="en-US" alt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didikan</a:t>
            </a: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>
            <p:extLst>
              <p:ext uri="{D42A27DB-BD31-4B8C-83A1-F6EECF244321}">
                <p14:modId xmlns:p14="http://schemas.microsoft.com/office/powerpoint/2010/main" val="639960655"/>
              </p:ext>
            </p:extLst>
          </p:nvPr>
        </p:nvGraphicFramePr>
        <p:xfrm>
          <a:off x="35560" y="1167130"/>
          <a:ext cx="9051290" cy="393192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8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5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92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MY" sz="1200" b="0" i="0" u="none" strike="noStrike" cap="none" dirty="0" err="1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</a:t>
                      </a:r>
                      <a:r>
                        <a:rPr lang="en-US" alt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3652400054"/>
              </p:ext>
            </p:extLst>
          </p:nvPr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5,528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99.96%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0.04%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Berdasarkan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semakan,terdapat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ralat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pada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sistemsemasa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proses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importpinjaman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dilakukan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35501" y="27168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>
            <p:extLst>
              <p:ext uri="{D42A27DB-BD31-4B8C-83A1-F6EECF244321}">
                <p14:modId xmlns:p14="http://schemas.microsoft.com/office/powerpoint/2010/main" val="3798675400"/>
              </p:ext>
            </p:extLst>
          </p:nvPr>
        </p:nvGraphicFramePr>
        <p:xfrm>
          <a:off x="35501" y="975506"/>
          <a:ext cx="9051300" cy="1607266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72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923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14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1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1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21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1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1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816592"/>
              </p:ext>
            </p:extLst>
          </p:nvPr>
        </p:nvGraphicFramePr>
        <p:xfrm>
          <a:off x="35501" y="2604120"/>
          <a:ext cx="7967078" cy="144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886">
                  <a:extLst>
                    <a:ext uri="{9D8B030D-6E8A-4147-A177-3AD203B41FA5}">
                      <a16:colId xmlns:a16="http://schemas.microsoft.com/office/drawing/2014/main" val="3207097090"/>
                    </a:ext>
                  </a:extLst>
                </a:gridCol>
                <a:gridCol w="1210604">
                  <a:extLst>
                    <a:ext uri="{9D8B030D-6E8A-4147-A177-3AD203B41FA5}">
                      <a16:colId xmlns:a16="http://schemas.microsoft.com/office/drawing/2014/main" val="702958531"/>
                    </a:ext>
                  </a:extLst>
                </a:gridCol>
                <a:gridCol w="2085488">
                  <a:extLst>
                    <a:ext uri="{9D8B030D-6E8A-4147-A177-3AD203B41FA5}">
                      <a16:colId xmlns:a16="http://schemas.microsoft.com/office/drawing/2014/main" val="4226283245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4013794723"/>
                    </a:ext>
                  </a:extLst>
                </a:gridCol>
                <a:gridCol w="1508550">
                  <a:extLst>
                    <a:ext uri="{9D8B030D-6E8A-4147-A177-3AD203B41FA5}">
                      <a16:colId xmlns:a16="http://schemas.microsoft.com/office/drawing/2014/main" val="3524097080"/>
                    </a:ext>
                  </a:extLst>
                </a:gridCol>
              </a:tblGrid>
              <a:tr h="43282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/>
                        <a:t>Permohonan</a:t>
                      </a:r>
                      <a:r>
                        <a:rPr lang="en-GB" sz="1100" baseline="0" dirty="0"/>
                        <a:t> </a:t>
                      </a:r>
                      <a:r>
                        <a:rPr lang="en-GB" sz="1100" baseline="0" dirty="0" err="1"/>
                        <a:t>Selesai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Piagam</a:t>
                      </a:r>
                      <a:r>
                        <a:rPr lang="en-MY" sz="1100" baseline="0" dirty="0"/>
                        <a:t> </a:t>
                      </a:r>
                      <a:r>
                        <a:rPr lang="en-MY" sz="1100" dirty="0" err="1"/>
                        <a:t>Pelanggan</a:t>
                      </a:r>
                      <a:endParaRPr lang="en-MY" sz="1100" dirty="0"/>
                    </a:p>
                    <a:p>
                      <a:pPr algn="ctr"/>
                      <a:r>
                        <a:rPr lang="en-MY" sz="1100" dirty="0"/>
                        <a:t>9 </a:t>
                      </a:r>
                      <a:r>
                        <a:rPr lang="en-MY" sz="1100" dirty="0" err="1"/>
                        <a:t>Minggu</a:t>
                      </a:r>
                      <a:endParaRPr lang="en-MY" sz="1100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Red Code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TVET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288853"/>
                  </a:ext>
                </a:extLst>
              </a:tr>
              <a:tr h="23939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Sementara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37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7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44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172493"/>
                  </a:ext>
                </a:extLst>
              </a:tr>
              <a:tr h="234011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 err="1"/>
                        <a:t>Akreditasi</a:t>
                      </a:r>
                      <a:r>
                        <a:rPr lang="en-MY" sz="1100" dirty="0"/>
                        <a:t> </a:t>
                      </a:r>
                      <a:r>
                        <a:rPr lang="en-MY" sz="1100" dirty="0" err="1"/>
                        <a:t>Penuh</a:t>
                      </a:r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35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56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45582"/>
                  </a:ext>
                </a:extLst>
              </a:tr>
              <a:tr h="334957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JUMLAH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58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42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dirty="0"/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dirty="0"/>
                        <a:t>100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55924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594097"/>
              </p:ext>
            </p:extLst>
          </p:nvPr>
        </p:nvGraphicFramePr>
        <p:xfrm>
          <a:off x="35501" y="3983182"/>
          <a:ext cx="905130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1300">
                  <a:extLst>
                    <a:ext uri="{9D8B030D-6E8A-4147-A177-3AD203B41FA5}">
                      <a16:colId xmlns:a16="http://schemas.microsoft.com/office/drawing/2014/main" val="85329903"/>
                    </a:ext>
                  </a:extLst>
                </a:gridCol>
              </a:tblGrid>
              <a:tr h="245129">
                <a:tc>
                  <a:txBody>
                    <a:bodyPr/>
                    <a:lstStyle/>
                    <a:p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Nota:</a:t>
                      </a:r>
                    </a:p>
                    <a:p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MQA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telah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selesai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memproses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sejumlah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100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permohonan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Sementara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Penuh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bagi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bulan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September2024. Hanya 21 program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peringkat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Akreditasi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Penuh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tertakluk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kepada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minggu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untuk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pelaporan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ke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KPT.Program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diproses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kategori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Red Code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tertakluk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9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minggu.Program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Red Code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merupakan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program di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bawah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seliaan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badan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profesional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,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secara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berkelompok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, program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bidang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baharu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/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kritikal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dan program yang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memerlukan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perhatian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MY" sz="800" dirty="0" err="1">
                          <a:solidFill>
                            <a:schemeClr val="tx1"/>
                          </a:solidFill>
                        </a:rPr>
                        <a:t>khusus</a:t>
                      </a:r>
                      <a:r>
                        <a:rPr lang="en-MY" sz="800" dirty="0">
                          <a:solidFill>
                            <a:schemeClr val="tx1"/>
                          </a:solidFill>
                        </a:rPr>
                        <a:t> oleh MQA.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398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824</Words>
  <Application>Microsoft Office PowerPoint</Application>
  <PresentationFormat>On-screen Show (16:9)</PresentationFormat>
  <Paragraphs>153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Section Break Slide Master</vt:lpstr>
      <vt:lpstr>Contents Slide Master</vt:lpstr>
      <vt:lpstr>PowerPoint Presentation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Shahrolhizan Yaakub</cp:lastModifiedBy>
  <cp:revision>148</cp:revision>
  <dcterms:created xsi:type="dcterms:W3CDTF">2016-12-01T00:32:00Z</dcterms:created>
  <dcterms:modified xsi:type="dcterms:W3CDTF">2024-12-17T02:30:06Z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BAE5C095AE2942C1A1A218356F5CE284</vt:lpwstr>
  </property>
  <property fmtid="{D5CDD505-2E9C-101B-9397-08002B2CF9AE}" pid="3" name="KSOProductBuildVer">
    <vt:lpwstr>1033-11.2.0.11440</vt:lpwstr>
  </property>
</Properties>
</file>