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50" r:id="rId2"/>
  </p:sldMasterIdLst>
  <p:notesMasterIdLst>
    <p:notesMasterId r:id="rId1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19">
          <p15:clr>
            <a:srgbClr val="A4A3A4"/>
          </p15:clr>
        </p15:guide>
        <p15:guide id="2" pos="286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78">
          <p15:clr>
            <a:srgbClr val="A4A3A4"/>
          </p15:clr>
        </p15:guide>
        <p15:guide id="2" pos="214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2BC9B7-EDFA-4530-B83F-80F91B339B4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38"/>
      </p:cViewPr>
      <p:guideLst>
        <p:guide orient="horz" pos="1619"/>
        <p:guide pos="28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78"/>
        <p:guide pos="214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9"/>
          <p:cNvSpPr>
            <a:spLocks noGrp="1"/>
          </p:cNvSpPr>
          <p:nvPr>
            <p:ph type="pic" idx="2"/>
          </p:nvPr>
        </p:nvSpPr>
        <p:spPr>
          <a:xfrm>
            <a:off x="548178" y="557440"/>
            <a:ext cx="2592000" cy="40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5" name="Google Shape;45;p19"/>
          <p:cNvSpPr>
            <a:spLocks noGrp="1"/>
          </p:cNvSpPr>
          <p:nvPr>
            <p:ph type="pic" idx="3"/>
          </p:nvPr>
        </p:nvSpPr>
        <p:spPr>
          <a:xfrm>
            <a:off x="6012448" y="557440"/>
            <a:ext cx="2592000" cy="40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6" name="Google Shape;46;p19"/>
          <p:cNvSpPr>
            <a:spLocks noGrp="1"/>
          </p:cNvSpPr>
          <p:nvPr>
            <p:ph type="pic" idx="4"/>
          </p:nvPr>
        </p:nvSpPr>
        <p:spPr>
          <a:xfrm>
            <a:off x="3280313" y="557440"/>
            <a:ext cx="2592000" cy="4032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0"/>
          <p:cNvSpPr>
            <a:spLocks noGrp="1"/>
          </p:cNvSpPr>
          <p:nvPr>
            <p:ph type="pic" idx="2"/>
          </p:nvPr>
        </p:nvSpPr>
        <p:spPr>
          <a:xfrm>
            <a:off x="3059900" y="1"/>
            <a:ext cx="30242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9" name="Google Shape;49;p20"/>
          <p:cNvSpPr>
            <a:spLocks noGrp="1"/>
          </p:cNvSpPr>
          <p:nvPr>
            <p:ph type="pic" idx="3"/>
          </p:nvPr>
        </p:nvSpPr>
        <p:spPr>
          <a:xfrm>
            <a:off x="4572100" y="2571750"/>
            <a:ext cx="1512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0" name="Google Shape;50;p20"/>
          <p:cNvSpPr>
            <a:spLocks noGrp="1"/>
          </p:cNvSpPr>
          <p:nvPr>
            <p:ph type="pic" idx="4"/>
          </p:nvPr>
        </p:nvSpPr>
        <p:spPr>
          <a:xfrm>
            <a:off x="3059900" y="2571750"/>
            <a:ext cx="1512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1"/>
          <p:cNvSpPr>
            <a:spLocks noGrp="1"/>
          </p:cNvSpPr>
          <p:nvPr>
            <p:ph type="pic" idx="2"/>
          </p:nvPr>
        </p:nvSpPr>
        <p:spPr>
          <a:xfrm>
            <a:off x="2426012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3" name="Google Shape;53;p21"/>
          <p:cNvSpPr>
            <a:spLocks noGrp="1"/>
          </p:cNvSpPr>
          <p:nvPr>
            <p:ph type="pic" idx="3"/>
          </p:nvPr>
        </p:nvSpPr>
        <p:spPr>
          <a:xfrm>
            <a:off x="553804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" name="Google Shape;54;p21"/>
          <p:cNvSpPr>
            <a:spLocks noGrp="1"/>
          </p:cNvSpPr>
          <p:nvPr>
            <p:ph type="pic" idx="4"/>
          </p:nvPr>
        </p:nvSpPr>
        <p:spPr>
          <a:xfrm>
            <a:off x="4298220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2"/>
          <p:cNvSpPr>
            <a:spLocks noGrp="1"/>
          </p:cNvSpPr>
          <p:nvPr>
            <p:ph type="pic" idx="2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3"/>
          <p:cNvSpPr>
            <a:spLocks noGrp="1"/>
          </p:cNvSpPr>
          <p:nvPr>
            <p:ph type="pic" idx="2"/>
          </p:nvPr>
        </p:nvSpPr>
        <p:spPr>
          <a:xfrm>
            <a:off x="3563888" y="638650"/>
            <a:ext cx="4320480" cy="45048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9" name="Google Shape;59;p23"/>
          <p:cNvSpPr>
            <a:spLocks noGrp="1"/>
          </p:cNvSpPr>
          <p:nvPr>
            <p:ph type="pic" idx="3"/>
          </p:nvPr>
        </p:nvSpPr>
        <p:spPr>
          <a:xfrm>
            <a:off x="5635630" y="1"/>
            <a:ext cx="3508370" cy="433926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and Content">
  <p:cSld name="6_Title and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4"/>
          <p:cNvSpPr>
            <a:spLocks noGrp="1"/>
          </p:cNvSpPr>
          <p:nvPr>
            <p:ph type="pic" idx="2"/>
          </p:nvPr>
        </p:nvSpPr>
        <p:spPr>
          <a:xfrm>
            <a:off x="0" y="0"/>
            <a:ext cx="5076056" cy="51435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s sets layout">
  <p:cSld name="shapes sets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5"/>
          <p:cNvSpPr txBox="1">
            <a:spLocks noGrp="1"/>
          </p:cNvSpPr>
          <p:nvPr>
            <p:ph type="body" idx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10"/>
              </a:spcBef>
              <a:spcAft>
                <a:spcPts val="0"/>
              </a:spcAft>
              <a:buClr>
                <a:srgbClr val="262626"/>
              </a:buClr>
              <a:buSzPts val="4050"/>
              <a:buFont typeface="Arial" panose="020B0604020202020204"/>
              <a:buNone/>
              <a:defRPr sz="4050" b="0" i="0" u="none" strike="noStrike" cap="none">
                <a:solidFill>
                  <a:srgbClr val="26262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and Content">
  <p:cSld name="7_Title and Conte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6"/>
          <p:cNvSpPr txBox="1">
            <a:spLocks noGrp="1"/>
          </p:cNvSpPr>
          <p:nvPr>
            <p:ph type="body" idx="1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Arial" panose="020B0604020202020204"/>
              <a:buNone/>
              <a:defRPr sz="40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66" name="Google Shape;66;p26"/>
          <p:cNvSpPr/>
          <p:nvPr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" name="Google Shape;67;p26"/>
          <p:cNvSpPr/>
          <p:nvPr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8" name="Google Shape;68;p26"/>
          <p:cNvSpPr/>
          <p:nvPr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2"/>
          <p:cNvSpPr txBox="1">
            <a:spLocks noGrp="1"/>
          </p:cNvSpPr>
          <p:nvPr>
            <p:ph type="title"/>
          </p:nvPr>
        </p:nvSpPr>
        <p:spPr>
          <a:xfrm>
            <a:off x="1619672" y="0"/>
            <a:ext cx="7524328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bg>
      <p:bgPr>
        <a:solidFill>
          <a:srgbClr val="FDF1D2">
            <a:alpha val="49803"/>
          </a:srgbClr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4"/>
          <p:cNvSpPr/>
          <p:nvPr/>
        </p:nvSpPr>
        <p:spPr>
          <a:xfrm>
            <a:off x="3203848" y="-2322"/>
            <a:ext cx="2700000" cy="1806344"/>
          </a:xfrm>
          <a:custGeom>
            <a:avLst/>
            <a:gdLst/>
            <a:ahLst/>
            <a:cxnLst/>
            <a:rect l="l" t="t" r="r" b="b"/>
            <a:pathLst>
              <a:path w="2700000" h="1806344" extrusionOk="0">
                <a:moveTo>
                  <a:pt x="456344" y="0"/>
                </a:moveTo>
                <a:lnTo>
                  <a:pt x="2243656" y="0"/>
                </a:lnTo>
                <a:lnTo>
                  <a:pt x="2700000" y="456344"/>
                </a:lnTo>
                <a:lnTo>
                  <a:pt x="1350000" y="1806344"/>
                </a:lnTo>
                <a:lnTo>
                  <a:pt x="0" y="45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" name="Google Shape;20;p14"/>
          <p:cNvSpPr/>
          <p:nvPr/>
        </p:nvSpPr>
        <p:spPr>
          <a:xfrm>
            <a:off x="3746892" y="4331240"/>
            <a:ext cx="1650216" cy="812260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1" name="Google Shape;21;p14"/>
          <p:cNvSpPr/>
          <p:nvPr/>
        </p:nvSpPr>
        <p:spPr>
          <a:xfrm>
            <a:off x="4041648" y="4493810"/>
            <a:ext cx="1060704" cy="55436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2" name="Google Shape;22;p14"/>
          <p:cNvSpPr>
            <a:spLocks noGrp="1"/>
          </p:cNvSpPr>
          <p:nvPr>
            <p:ph type="pic" idx="2"/>
          </p:nvPr>
        </p:nvSpPr>
        <p:spPr>
          <a:xfrm>
            <a:off x="3293848" y="1"/>
            <a:ext cx="2520000" cy="171115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15"/>
          <p:cNvSpPr/>
          <p:nvPr/>
        </p:nvSpPr>
        <p:spPr>
          <a:xfrm>
            <a:off x="565878" y="1176692"/>
            <a:ext cx="1871760" cy="305124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" name="Google Shape;26;p15"/>
          <p:cNvSpPr/>
          <p:nvPr/>
        </p:nvSpPr>
        <p:spPr>
          <a:xfrm>
            <a:off x="2612855" y="1176061"/>
            <a:ext cx="1871760" cy="30512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" name="Google Shape;27;p15"/>
          <p:cNvSpPr/>
          <p:nvPr/>
        </p:nvSpPr>
        <p:spPr>
          <a:xfrm>
            <a:off x="4659832" y="1175430"/>
            <a:ext cx="1871760" cy="30512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8" name="Google Shape;28;p15"/>
          <p:cNvSpPr/>
          <p:nvPr/>
        </p:nvSpPr>
        <p:spPr>
          <a:xfrm>
            <a:off x="6706810" y="1174799"/>
            <a:ext cx="1871760" cy="30512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" name="Google Shape;29;p15"/>
          <p:cNvSpPr>
            <a:spLocks noGrp="1"/>
          </p:cNvSpPr>
          <p:nvPr>
            <p:ph type="pic" idx="2"/>
          </p:nvPr>
        </p:nvSpPr>
        <p:spPr>
          <a:xfrm>
            <a:off x="825475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" name="Google Shape;30;p15"/>
          <p:cNvSpPr>
            <a:spLocks noGrp="1"/>
          </p:cNvSpPr>
          <p:nvPr>
            <p:ph type="pic" idx="3"/>
          </p:nvPr>
        </p:nvSpPr>
        <p:spPr>
          <a:xfrm>
            <a:off x="6966407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" name="Google Shape;31;p15"/>
          <p:cNvSpPr>
            <a:spLocks noGrp="1"/>
          </p:cNvSpPr>
          <p:nvPr>
            <p:ph type="pic" idx="4"/>
          </p:nvPr>
        </p:nvSpPr>
        <p:spPr>
          <a:xfrm>
            <a:off x="2872452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" name="Google Shape;32;p15"/>
          <p:cNvSpPr>
            <a:spLocks noGrp="1"/>
          </p:cNvSpPr>
          <p:nvPr>
            <p:ph type="pic" idx="5"/>
          </p:nvPr>
        </p:nvSpPr>
        <p:spPr>
          <a:xfrm>
            <a:off x="4919429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6" descr="D:\KBM-정애\014-Fullppt\PNG이미지\모니터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233754" y="451443"/>
            <a:ext cx="3282039" cy="327243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6"/>
          <p:cNvSpPr>
            <a:spLocks noGrp="1"/>
          </p:cNvSpPr>
          <p:nvPr>
            <p:ph type="pic" idx="2"/>
          </p:nvPr>
        </p:nvSpPr>
        <p:spPr>
          <a:xfrm>
            <a:off x="1363708" y="584771"/>
            <a:ext cx="2991584" cy="207677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6" name="Google Shape;36;p16"/>
          <p:cNvSpPr>
            <a:spLocks noGrp="1"/>
          </p:cNvSpPr>
          <p:nvPr>
            <p:ph type="pic" idx="3"/>
          </p:nvPr>
        </p:nvSpPr>
        <p:spPr>
          <a:xfrm>
            <a:off x="4143454" y="1295867"/>
            <a:ext cx="3055840" cy="223137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39" name="Google Shape;39;p17" descr="D:\KBM-정애\014-Fullppt\PNG이미지\노트북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771800" y="2499742"/>
            <a:ext cx="3600400" cy="1831222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17"/>
          <p:cNvSpPr>
            <a:spLocks noGrp="1"/>
          </p:cNvSpPr>
          <p:nvPr>
            <p:ph type="pic" idx="2"/>
          </p:nvPr>
        </p:nvSpPr>
        <p:spPr>
          <a:xfrm>
            <a:off x="3753800" y="2764640"/>
            <a:ext cx="1711407" cy="124967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8"/>
          <p:cNvSpPr>
            <a:spLocks noGrp="1"/>
          </p:cNvSpPr>
          <p:nvPr>
            <p:ph type="pic" idx="2"/>
          </p:nvPr>
        </p:nvSpPr>
        <p:spPr>
          <a:xfrm>
            <a:off x="0" y="-1"/>
            <a:ext cx="9144000" cy="27162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"/>
          <p:cNvSpPr txBox="1"/>
          <p:nvPr/>
        </p:nvSpPr>
        <p:spPr>
          <a:xfrm>
            <a:off x="539552" y="2067694"/>
            <a:ext cx="8011026" cy="158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875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8000"/>
              <a:buFont typeface="Arial" panose="020B0604020202020204"/>
              <a:buNone/>
            </a:pP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PRESTASI PIAGAM PELANGGAN</a:t>
            </a:r>
            <a:b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KEMENTERIAN PEN</a:t>
            </a:r>
            <a:r>
              <a:rPr lang="en-US" alt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DIDIKAN </a:t>
            </a: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TINGGI</a:t>
            </a:r>
            <a:br>
              <a:rPr lang="en-MY" sz="40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br>
              <a:rPr lang="en-MY" sz="40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</a:t>
            </a:r>
            <a:r>
              <a:rPr lang="en-US" alt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OGOS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202</a:t>
            </a:r>
            <a:r>
              <a:rPr lang="en-US" sz="2700" dirty="0"/>
              <a:t>4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HINGGA 30 O</a:t>
            </a:r>
            <a:r>
              <a:rPr lang="en-MY" sz="2700" dirty="0"/>
              <a:t>GOS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202</a:t>
            </a:r>
            <a:r>
              <a:rPr lang="en-US" sz="2700" dirty="0"/>
              <a:t>4</a:t>
            </a:r>
            <a:endParaRPr lang="en-US" altLang="en-MY" sz="27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74" name="Google Shape;74;p1" descr="C:\Users\OPTIPLEX 5250 AIO\Desktop\JATA KEMENTERIAN PENDIDIKAN TINGGI-01(3).pngJATA KEMENTERIAN PENDIDIKAN TINGGI-01(3)"/>
          <p:cNvPicPr preferRelativeResize="0"/>
          <p:nvPr/>
        </p:nvPicPr>
        <p:blipFill>
          <a:blip r:embed="rId3"/>
          <a:srcRect/>
          <a:stretch>
            <a:fillRect/>
          </a:stretch>
        </p:blipFill>
        <p:spPr>
          <a:xfrm>
            <a:off x="2903220" y="304800"/>
            <a:ext cx="3278505" cy="163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0" name="Google Shape;80;p2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2" name="Google Shape;82;p2"/>
          <p:cNvSpPr txBox="1"/>
          <p:nvPr/>
        </p:nvSpPr>
        <p:spPr>
          <a:xfrm>
            <a:off x="-34813" y="468379"/>
            <a:ext cx="81461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Surat tawaran biasiswa kepada pegawai dalam perkhidmatan dan mahasiswa dalam tempoh 7 hari bekerja selepas </a:t>
            </a:r>
            <a:endParaRPr sz="12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kelulusan pihak berkuasa melulus.</a:t>
            </a:r>
            <a:endParaRPr sz="11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3" name="Google Shape;83;p2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4248472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Biasiswa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84" name="Google Shape;84;p2"/>
          <p:cNvGraphicFramePr/>
          <p:nvPr>
            <p:extLst>
              <p:ext uri="{D42A27DB-BD31-4B8C-83A1-F6EECF244321}">
                <p14:modId xmlns:p14="http://schemas.microsoft.com/office/powerpoint/2010/main" val="473424582"/>
              </p:ext>
            </p:extLst>
          </p:nvPr>
        </p:nvGraphicFramePr>
        <p:xfrm>
          <a:off x="64135" y="1292860"/>
          <a:ext cx="9022715" cy="273558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44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6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6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23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052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3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tawaran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Biasiswa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kepada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pegawai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 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mahasiswa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7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selepas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pihak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berkuasa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melulus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98%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Penawaran</a:t>
                      </a: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biasiswa</a:t>
                      </a: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pada </a:t>
                      </a:r>
                      <a:r>
                        <a:rPr lang="en-US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bulan</a:t>
                      </a: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Ogos</a:t>
                      </a: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2023.</a:t>
                      </a: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"/>
          <p:cNvSpPr/>
          <p:nvPr/>
        </p:nvSpPr>
        <p:spPr>
          <a:xfrm>
            <a:off x="0" y="0"/>
            <a:ext cx="8244408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0" name="Google Shape;90;p3"/>
          <p:cNvSpPr txBox="1"/>
          <p:nvPr/>
        </p:nvSpPr>
        <p:spPr>
          <a:xfrm>
            <a:off x="0" y="472834"/>
            <a:ext cx="8172400" cy="459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Membuka permohonan UPUOnline kepada lepasan SPM dan STPM/Setaraf dalam tempoh 30 hari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bekerja.</a:t>
            </a:r>
          </a:p>
        </p:txBody>
      </p:sp>
      <p:sp>
        <p:nvSpPr>
          <p:cNvPr id="91" name="Google Shape;91;p3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5868144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Kemasukan Pelajar IPTA,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92" name="Google Shape;92;p3"/>
          <p:cNvGraphicFramePr/>
          <p:nvPr>
            <p:extLst>
              <p:ext uri="{D42A27DB-BD31-4B8C-83A1-F6EECF244321}">
                <p14:modId xmlns:p14="http://schemas.microsoft.com/office/powerpoint/2010/main" val="2062029273"/>
              </p:ext>
            </p:extLst>
          </p:nvPr>
        </p:nvGraphicFramePr>
        <p:xfrm>
          <a:off x="55418" y="998582"/>
          <a:ext cx="8996569" cy="387480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1900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46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38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0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36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213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8858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/ 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Piagam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/ Standard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Piagam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0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2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0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0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0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9604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Membuka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UPUOnline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kepada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lepasan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SPM dan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STPM/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Setaraf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nl-NL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Fasa 1 dan 2 :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nl-NL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49 hari bekerja</a:t>
                      </a: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49/30 x 100 = 163.33%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kemasukan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IPTA dan ILKA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melaluiUPUOnline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Sesi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Akademik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2024/2025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calonlepasan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SPM dan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lepasan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STPM/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Setaraf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dibukaseperti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berikut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: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Fasa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1: 29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Februari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- 29 Mac 2024 (21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)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Fasa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2: 29 April – 10 Jun 2024 (28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)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keseluruhan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: 49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bekerja.Berjaya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di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capai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: 100%</a:t>
                      </a: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20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80%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maklum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balas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yang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melalui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Sistem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Maklum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Balas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UPU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diselesaikan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lima (5)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.”</a:t>
                      </a:r>
                      <a:endParaRPr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s-E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Tiada</a:t>
                      </a:r>
                      <a:r>
                        <a:rPr lang="es-E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s-E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</a:t>
                      </a:r>
                      <a:r>
                        <a:rPr lang="es-E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s-E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pelaporan</a:t>
                      </a:r>
                      <a:r>
                        <a:rPr lang="es-E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s-E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s-E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s-E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s-E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s-E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setahun.Pelaporan</a:t>
                      </a:r>
                      <a:r>
                        <a:rPr lang="es-E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s-E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berdasarkan</a:t>
                      </a:r>
                      <a:r>
                        <a:rPr lang="es-E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secara </a:t>
                      </a:r>
                      <a:r>
                        <a:rPr lang="es-E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bulanan</a:t>
                      </a:r>
                      <a:r>
                        <a:rPr lang="es-E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 </a:t>
                      </a:r>
                      <a:r>
                        <a:rPr lang="es-E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s-E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s-E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bulanOgos</a:t>
                      </a:r>
                      <a:r>
                        <a:rPr lang="es-E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2024 </a:t>
                      </a:r>
                      <a:r>
                        <a:rPr lang="es-E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adalah</a:t>
                      </a:r>
                      <a:r>
                        <a:rPr lang="es-E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s-E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seperti</a:t>
                      </a:r>
                      <a:r>
                        <a:rPr lang="es-E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s-E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berikut:Ogos</a:t>
                      </a:r>
                      <a:r>
                        <a:rPr lang="es-E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: 731/738 x 100 = 99.05%</a:t>
                      </a: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1176272"/>
                  </a:ext>
                </a:extLst>
              </a:tr>
              <a:tr h="120426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Memastikan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sekurang-kurangnya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80%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tahap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kepuasan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terhadap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aktiviti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promosi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dan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pameran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yang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dilaksanakan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berkaitan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UPUOnline</a:t>
                      </a:r>
                      <a:endParaRPr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Penyampaian</a:t>
                      </a: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55/55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Isi </a:t>
                      </a:r>
                      <a:r>
                        <a:rPr lang="en-US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Kandungan</a:t>
                      </a: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55/55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54/55</a:t>
                      </a: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98.2%</a:t>
                      </a: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3 item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diambil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kira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iaitu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Penyampaian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 Isi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Kandungan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danTempoh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setiap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maklumat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/program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yangdisampaikan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kepada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kumpulan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sasar</a:t>
                      </a: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9626546"/>
                  </a:ext>
                </a:extLst>
              </a:tr>
            </a:tbl>
          </a:graphicData>
        </a:graphic>
      </p:graphicFrame>
      <p:sp>
        <p:nvSpPr>
          <p:cNvPr id="93" name="Google Shape;93;p3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" name="Google Shape;94;p3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4177030" y="2527300"/>
            <a:ext cx="121094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000" dirty="0"/>
          </a:p>
          <a:p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" name="Google Shape;100;p4"/>
          <p:cNvSpPr txBox="1"/>
          <p:nvPr/>
        </p:nvSpPr>
        <p:spPr>
          <a:xfrm>
            <a:off x="1768" y="577589"/>
            <a:ext cx="809862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Mengeluarkan kelulusan kepada Institusi Pendidikan Tinggi Swasta (IPTS) seperti berikut: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" name="Google Shape;101;p4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5868144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Standard Swasta,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02" name="Google Shape;102;p4"/>
          <p:cNvGraphicFramePr/>
          <p:nvPr>
            <p:extLst>
              <p:ext uri="{D42A27DB-BD31-4B8C-83A1-F6EECF244321}">
                <p14:modId xmlns:p14="http://schemas.microsoft.com/office/powerpoint/2010/main" val="3488081478"/>
              </p:ext>
            </p:extLst>
          </p:nvPr>
        </p:nvGraphicFramePr>
        <p:xfrm>
          <a:off x="55490" y="968076"/>
          <a:ext cx="9051300" cy="4161765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331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44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882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Kebenaran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Penubuhan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IPTS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44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40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Sijil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Perakuan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Pendaftaran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IPTS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(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termasuk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daripada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agensi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).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9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Mengendalikan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Kursus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Baharu/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Tambahan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mendapat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syor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MQA.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1245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Sijil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Permit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Mengajar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5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435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40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Sokongan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Pas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Tenaga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Warga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Asing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5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19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3" name="Google Shape;103;p4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4" name="Google Shape;104;p4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0" name="Google Shape;110;p5"/>
          <p:cNvSpPr txBox="1"/>
          <p:nvPr/>
        </p:nvSpPr>
        <p:spPr>
          <a:xfrm>
            <a:off x="9392" y="318238"/>
            <a:ext cx="8098623" cy="643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Pemakluman keputusan bagi permohonan Skim Geran Penyelidikan Fundamental (FRGS) dikeluarkan dalam tempoh 30 hari bekerja selepas kelulusan Mesyuarat Jawatankuasa Pemandu Dana Penyelidikan, Kementerian Pen</a:t>
            </a:r>
            <a:r>
              <a:rPr lang="en-US" alt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didikan</a:t>
            </a: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Tinggi.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1" name="Google Shape;111;p5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7020272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Kecemerlangan Penyelidikan IPT,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2" name="Google Shape;112;p5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3" name="Google Shape;113;p5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14" name="Google Shape;114;p5"/>
          <p:cNvGraphicFramePr/>
          <p:nvPr>
            <p:extLst>
              <p:ext uri="{D42A27DB-BD31-4B8C-83A1-F6EECF244321}">
                <p14:modId xmlns:p14="http://schemas.microsoft.com/office/powerpoint/2010/main" val="2886386635"/>
              </p:ext>
            </p:extLst>
          </p:nvPr>
        </p:nvGraphicFramePr>
        <p:xfrm>
          <a:off x="35560" y="1167130"/>
          <a:ext cx="9051290" cy="393192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6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67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68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380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3500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/ 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Piagam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5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192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MY" sz="1200" b="0" i="0" u="none" strike="noStrike" cap="none" dirty="0" err="1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MY" sz="1200" b="0" i="0" u="none" strike="noStrike" cap="none" dirty="0" err="1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Pemakluman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Skim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Geran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Penyelidikan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Fundamental (FRGS)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dikeluarkan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selepas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Mesyuarat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Jawatankuasa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Pemandu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Dana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Penyelidikan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Kementerian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</a:t>
                      </a:r>
                      <a:r>
                        <a:rPr lang="en-US" alt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Tinggi.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984 </a:t>
                      </a:r>
                      <a:r>
                        <a:rPr lang="en-US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buahprojek</a:t>
                      </a: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lulusFRGSTahun</a:t>
                      </a: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2024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SELESAI</a:t>
                      </a:r>
                    </a:p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Pemakluman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Keputusan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Skim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GeranPenyelidikan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Fundamental(FRGS)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Tahun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2024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telahdikeluarkan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pada 28 Jun 2024(14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)</a:t>
                      </a: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0" name="Google Shape;120;p6"/>
          <p:cNvSpPr txBox="1"/>
          <p:nvPr/>
        </p:nvSpPr>
        <p:spPr>
          <a:xfrm>
            <a:off x="0" y="413107"/>
            <a:ext cx="809862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Pengeluaran pinjaman Perbadanan Tabung Pendidikan Tinggi Nasional (PTPTN) baharu dibuat tidak melebihi 20 hari bekerja selepas dokumen perjanjian pinjaman yang sempurna diterima mengikut kelompok yang ditetapkan.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1" name="Google Shape;121;p6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8172400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 panose="020B0604020202020204"/>
              <a:buNone/>
            </a:pP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Perbadanan Tabung Pendidikan Tinggi Nasional (PTPTN)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2" name="Google Shape;122;p6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3" name="Google Shape;123;p6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24" name="Google Shape;124;p6"/>
          <p:cNvGraphicFramePr/>
          <p:nvPr>
            <p:extLst>
              <p:ext uri="{D42A27DB-BD31-4B8C-83A1-F6EECF244321}">
                <p14:modId xmlns:p14="http://schemas.microsoft.com/office/powerpoint/2010/main" val="3295132980"/>
              </p:ext>
            </p:extLst>
          </p:nvPr>
        </p:nvGraphicFramePr>
        <p:xfrm>
          <a:off x="35497" y="1277946"/>
          <a:ext cx="9051300" cy="229619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9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8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Pengeluaran pinjaman Perbadanan Tabung Pendidikan Tinggi Nasional (PTPTN) baharu dibuat tidak melebihi 20 hari bekerja selepas dokumen perjanjian pinjaman yang sempurna diterima mengikut kelompok yang ditetapkan.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/>
          <p:nvPr/>
        </p:nvSpPr>
        <p:spPr>
          <a:xfrm>
            <a:off x="35501" y="27168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0" name="Google Shape;130;p7"/>
          <p:cNvSpPr txBox="1"/>
          <p:nvPr/>
        </p:nvSpPr>
        <p:spPr>
          <a:xfrm>
            <a:off x="0" y="413107"/>
            <a:ext cx="809862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Permohonan Akreditasi Penuh yang telah diproses dan diselesaikan dalam tempoh 9 minggu bermula dari pengesahan dokumen lengkap sehingga siaran keputusan di Portal MQA.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1" name="Google Shape;131;p7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8172400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 panose="020B0604020202020204"/>
              <a:buNone/>
            </a:pP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Agensi Kelayakan Malaysia (MQA)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2" name="Google Shape;132;p7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3" name="Google Shape;133;p7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34" name="Google Shape;134;p7"/>
          <p:cNvGraphicFramePr/>
          <p:nvPr>
            <p:extLst>
              <p:ext uri="{D42A27DB-BD31-4B8C-83A1-F6EECF244321}">
                <p14:modId xmlns:p14="http://schemas.microsoft.com/office/powerpoint/2010/main" val="4166365998"/>
              </p:ext>
            </p:extLst>
          </p:nvPr>
        </p:nvGraphicFramePr>
        <p:xfrm>
          <a:off x="35501" y="975506"/>
          <a:ext cx="9051300" cy="1607266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720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1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8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7923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46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814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Akreditasi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Penuh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yang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telah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diproses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diselesaikan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9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minggu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bermula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dari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pengesahan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sehingga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siaran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di Portal MQA.</a:t>
                      </a:r>
                      <a:endParaRPr sz="11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1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17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1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1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1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1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7722433"/>
              </p:ext>
            </p:extLst>
          </p:nvPr>
        </p:nvGraphicFramePr>
        <p:xfrm>
          <a:off x="35501" y="2604120"/>
          <a:ext cx="7967078" cy="14474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3886">
                  <a:extLst>
                    <a:ext uri="{9D8B030D-6E8A-4147-A177-3AD203B41FA5}">
                      <a16:colId xmlns:a16="http://schemas.microsoft.com/office/drawing/2014/main" val="3207097090"/>
                    </a:ext>
                  </a:extLst>
                </a:gridCol>
                <a:gridCol w="1210604">
                  <a:extLst>
                    <a:ext uri="{9D8B030D-6E8A-4147-A177-3AD203B41FA5}">
                      <a16:colId xmlns:a16="http://schemas.microsoft.com/office/drawing/2014/main" val="702958531"/>
                    </a:ext>
                  </a:extLst>
                </a:gridCol>
                <a:gridCol w="2085488">
                  <a:extLst>
                    <a:ext uri="{9D8B030D-6E8A-4147-A177-3AD203B41FA5}">
                      <a16:colId xmlns:a16="http://schemas.microsoft.com/office/drawing/2014/main" val="4226283245"/>
                    </a:ext>
                  </a:extLst>
                </a:gridCol>
                <a:gridCol w="1508550">
                  <a:extLst>
                    <a:ext uri="{9D8B030D-6E8A-4147-A177-3AD203B41FA5}">
                      <a16:colId xmlns:a16="http://schemas.microsoft.com/office/drawing/2014/main" val="4013794723"/>
                    </a:ext>
                  </a:extLst>
                </a:gridCol>
                <a:gridCol w="1508550">
                  <a:extLst>
                    <a:ext uri="{9D8B030D-6E8A-4147-A177-3AD203B41FA5}">
                      <a16:colId xmlns:a16="http://schemas.microsoft.com/office/drawing/2014/main" val="3524097080"/>
                    </a:ext>
                  </a:extLst>
                </a:gridCol>
              </a:tblGrid>
              <a:tr h="43282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err="1"/>
                        <a:t>Permohonan</a:t>
                      </a:r>
                      <a:r>
                        <a:rPr lang="en-GB" sz="1100" baseline="0" dirty="0"/>
                        <a:t> </a:t>
                      </a:r>
                      <a:r>
                        <a:rPr lang="en-GB" sz="1100" baseline="0" dirty="0" err="1"/>
                        <a:t>Selesai</a:t>
                      </a:r>
                      <a:endParaRPr lang="en-MY" sz="1100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 err="1"/>
                        <a:t>Piagam</a:t>
                      </a:r>
                      <a:r>
                        <a:rPr lang="en-MY" sz="1100" baseline="0" dirty="0"/>
                        <a:t> </a:t>
                      </a:r>
                      <a:r>
                        <a:rPr lang="en-MY" sz="1100" dirty="0" err="1"/>
                        <a:t>Pelanggan</a:t>
                      </a:r>
                      <a:endParaRPr lang="en-MY" sz="1100" dirty="0"/>
                    </a:p>
                    <a:p>
                      <a:pPr algn="ctr"/>
                      <a:r>
                        <a:rPr lang="en-MY" sz="1100" dirty="0"/>
                        <a:t>9 </a:t>
                      </a:r>
                      <a:r>
                        <a:rPr lang="en-MY" sz="1100" dirty="0" err="1"/>
                        <a:t>Minggu</a:t>
                      </a:r>
                      <a:endParaRPr lang="en-MY" sz="1100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Red Code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TVET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JUMLAH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288853"/>
                  </a:ext>
                </a:extLst>
              </a:tr>
              <a:tr h="239397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 err="1"/>
                        <a:t>Akreditasi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Sementara</a:t>
                      </a:r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49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12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-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61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172493"/>
                  </a:ext>
                </a:extLst>
              </a:tr>
              <a:tr h="234011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 err="1"/>
                        <a:t>Akreditasi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Penuh</a:t>
                      </a:r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34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-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51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45582"/>
                  </a:ext>
                </a:extLst>
              </a:tr>
              <a:tr h="334957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JUMLAH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66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46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-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112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559241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573825"/>
              </p:ext>
            </p:extLst>
          </p:nvPr>
        </p:nvGraphicFramePr>
        <p:xfrm>
          <a:off x="35501" y="3983182"/>
          <a:ext cx="90513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51300">
                  <a:extLst>
                    <a:ext uri="{9D8B030D-6E8A-4147-A177-3AD203B41FA5}">
                      <a16:colId xmlns:a16="http://schemas.microsoft.com/office/drawing/2014/main" val="85329903"/>
                    </a:ext>
                  </a:extLst>
                </a:gridCol>
              </a:tblGrid>
              <a:tr h="245129">
                <a:tc>
                  <a:txBody>
                    <a:bodyPr/>
                    <a:lstStyle/>
                    <a:p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Nota:MQA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telah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selesai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memproses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sejumlah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112 program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permohonan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Akreditasi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Sementara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dan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Akreditasi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Penuh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bagi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bulan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Ogos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2024.Hanya 17 program di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peringkat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Akreditasi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Penuh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yang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tertakluk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kepada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piagam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9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minggu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untuk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pelaporan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ke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KPT.Program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yang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diproses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di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bawah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kategori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Red Code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tidak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tertakluk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di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bawah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piagam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9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minggu.Program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Red Code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berupa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program di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bawah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seliaan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badan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profesional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, program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secara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berkelompok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, program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bidang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baharu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/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kritikaldan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program yang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memerlukan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perhatian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khusus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oleh MQA.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39875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ection Break Slide Master">
  <a:themeElements>
    <a:clrScheme name="ALLPPT-COLOR-A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858</Words>
  <Application>Microsoft Office PowerPoint</Application>
  <PresentationFormat>On-screen Show (16:9)</PresentationFormat>
  <Paragraphs>164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Section Break Slide Master</vt:lpstr>
      <vt:lpstr>Contents Slide Master</vt:lpstr>
      <vt:lpstr>PowerPoint Presentation</vt:lpstr>
      <vt:lpstr>Bahagian Biasiswa</vt:lpstr>
      <vt:lpstr>Bahagian Kemasukan Pelajar IPTA, JPT</vt:lpstr>
      <vt:lpstr>Bahagian Standard Swasta, JPT</vt:lpstr>
      <vt:lpstr>Bahagian Kecemerlangan Penyelidikan IPT, JPT</vt:lpstr>
      <vt:lpstr>Perbadanan Tabung Pendidikan Tinggi Nasional (PTPTN)</vt:lpstr>
      <vt:lpstr>Agensi Kelayakan Malaysia (MQA)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Shahrolhizan Yaakub</cp:lastModifiedBy>
  <cp:revision>147</cp:revision>
  <dcterms:created xsi:type="dcterms:W3CDTF">2016-12-01T00:32:00Z</dcterms:created>
  <dcterms:modified xsi:type="dcterms:W3CDTF">2024-12-17T01:49:27Z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BAE5C095AE2942C1A1A218356F5CE284</vt:lpwstr>
  </property>
  <property fmtid="{D5CDD505-2E9C-101B-9397-08002B2CF9AE}" pid="3" name="KSOProductBuildVer">
    <vt:lpwstr>1033-11.2.0.11440</vt:lpwstr>
  </property>
</Properties>
</file>