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5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2BC9B7-EDFA-4530-B83F-80F91B339B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26"/>
      </p:cViewPr>
      <p:guideLst>
        <p:guide orient="horz" pos="1595"/>
        <p:guide pos="28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36"/>
        <p:guide pos="215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>
            <a:spLocks noGrp="1"/>
          </p:cNvSpPr>
          <p:nvPr>
            <p:ph type="pic" idx="2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5" name="Google Shape;45;p19"/>
          <p:cNvSpPr>
            <a:spLocks noGrp="1"/>
          </p:cNvSpPr>
          <p:nvPr>
            <p:ph type="pic" idx="3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6" name="Google Shape;46;p19"/>
          <p:cNvSpPr>
            <a:spLocks noGrp="1"/>
          </p:cNvSpPr>
          <p:nvPr>
            <p:ph type="pic" idx="4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>
            <a:spLocks noGrp="1"/>
          </p:cNvSpPr>
          <p:nvPr>
            <p:ph type="pic" idx="2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49" name="Google Shape;49;p20"/>
          <p:cNvSpPr>
            <a:spLocks noGrp="1"/>
          </p:cNvSpPr>
          <p:nvPr>
            <p:ph type="pic" idx="3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20"/>
          <p:cNvSpPr>
            <a:spLocks noGrp="1"/>
          </p:cNvSpPr>
          <p:nvPr>
            <p:ph type="pic" idx="4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>
            <a:spLocks noGrp="1"/>
          </p:cNvSpPr>
          <p:nvPr>
            <p:ph type="pic" idx="2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21"/>
          <p:cNvSpPr>
            <a:spLocks noGrp="1"/>
          </p:cNvSpPr>
          <p:nvPr>
            <p:ph type="pic" idx="3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4" name="Google Shape;54;p21"/>
          <p:cNvSpPr>
            <a:spLocks noGrp="1"/>
          </p:cNvSpPr>
          <p:nvPr>
            <p:ph type="pic" idx="4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>
            <a:spLocks noGrp="1"/>
          </p:cNvSpPr>
          <p:nvPr>
            <p:ph type="pic" idx="2"/>
          </p:nvPr>
        </p:nvSpPr>
        <p:spPr>
          <a:xfrm>
            <a:off x="3563888" y="638650"/>
            <a:ext cx="4320480" cy="450485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9" name="Google Shape;59;p23"/>
          <p:cNvSpPr>
            <a:spLocks noGrp="1"/>
          </p:cNvSpPr>
          <p:nvPr>
            <p:ph type="pic" idx="3"/>
          </p:nvPr>
        </p:nvSpPr>
        <p:spPr>
          <a:xfrm>
            <a:off x="5635630" y="1"/>
            <a:ext cx="3508370" cy="433926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>
            <a:spLocks noGrp="1"/>
          </p:cNvSpPr>
          <p:nvPr>
            <p:ph type="pic" idx="2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>
            <a:spLocks noGrp="1"/>
          </p:cNvSpPr>
          <p:nvPr>
            <p:ph type="body" idx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10"/>
              </a:spcBef>
              <a:spcAft>
                <a:spcPts val="0"/>
              </a:spcAft>
              <a:buClr>
                <a:srgbClr val="262626"/>
              </a:buClr>
              <a:buSzPts val="4050"/>
              <a:buFont typeface="Arial" panose="020B0604020202020204"/>
              <a:buNone/>
              <a:defRPr sz="405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and Content">
  <p:cSld name="7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80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 panose="020B0604020202020204"/>
              <a:buNone/>
              <a:defRPr sz="40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66" name="Google Shape;66;p26"/>
          <p:cNvSpPr/>
          <p:nvPr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7" name="Google Shape;67;p26"/>
          <p:cNvSpPr/>
          <p:nvPr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8" name="Google Shape;68;p26"/>
          <p:cNvSpPr/>
          <p:nvPr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619672" y="0"/>
            <a:ext cx="7524328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bg>
      <p:bgPr>
        <a:solidFill>
          <a:srgbClr val="FDF1D2">
            <a:alpha val="49803"/>
          </a:srgbClr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/>
          <p:nvPr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 extrusionOk="0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" name="Google Shape;20;p14"/>
          <p:cNvSpPr/>
          <p:nvPr/>
        </p:nvSpPr>
        <p:spPr>
          <a:xfrm>
            <a:off x="3746892" y="4331240"/>
            <a:ext cx="1650216" cy="812260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1" name="Google Shape;21;p14"/>
          <p:cNvSpPr/>
          <p:nvPr/>
        </p:nvSpPr>
        <p:spPr>
          <a:xfrm>
            <a:off x="4041648" y="4493810"/>
            <a:ext cx="1060704" cy="55436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2" name="Google Shape;22;p14"/>
          <p:cNvSpPr>
            <a:spLocks noGrp="1"/>
          </p:cNvSpPr>
          <p:nvPr>
            <p:ph type="pic" idx="2"/>
          </p:nvPr>
        </p:nvSpPr>
        <p:spPr>
          <a:xfrm>
            <a:off x="3293848" y="1"/>
            <a:ext cx="2520000" cy="1711155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15"/>
          <p:cNvSpPr/>
          <p:nvPr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8" name="Google Shape;28;p15"/>
          <p:cNvSpPr/>
          <p:nvPr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" name="Google Shape;29;p15"/>
          <p:cNvSpPr>
            <a:spLocks noGrp="1"/>
          </p:cNvSpPr>
          <p:nvPr>
            <p:ph type="pic" idx="2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0" name="Google Shape;30;p15"/>
          <p:cNvSpPr>
            <a:spLocks noGrp="1"/>
          </p:cNvSpPr>
          <p:nvPr>
            <p:ph type="pic" idx="3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1" name="Google Shape;31;p15"/>
          <p:cNvSpPr>
            <a:spLocks noGrp="1"/>
          </p:cNvSpPr>
          <p:nvPr>
            <p:ph type="pic" idx="4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2" name="Google Shape;32;p15"/>
          <p:cNvSpPr>
            <a:spLocks noGrp="1"/>
          </p:cNvSpPr>
          <p:nvPr>
            <p:ph type="pic" idx="5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16" descr="D:\KBM-정애\014-Fullppt\PNG이미지\모니터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233754" y="451443"/>
            <a:ext cx="3282039" cy="3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6"/>
          <p:cNvSpPr>
            <a:spLocks noGrp="1"/>
          </p:cNvSpPr>
          <p:nvPr>
            <p:ph type="pic" idx="2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36" name="Google Shape;36;p16"/>
          <p:cNvSpPr>
            <a:spLocks noGrp="1"/>
          </p:cNvSpPr>
          <p:nvPr>
            <p:ph type="pic" idx="3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 panose="020B0604020202020204"/>
              <a:buNone/>
              <a:defRPr sz="4400" b="0" i="0" u="none" strike="noStrike" cap="none">
                <a:solidFill>
                  <a:srgbClr val="3F3F3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39" name="Google Shape;39;p17" descr="D:\KBM-정애\014-Fullppt\PNG이미지\노트북.png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7"/>
          <p:cNvSpPr>
            <a:spLocks noGrp="1"/>
          </p:cNvSpPr>
          <p:nvPr>
            <p:ph type="pic" idx="2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>
            <a:spLocks noGrp="1"/>
          </p:cNvSpPr>
          <p:nvPr>
            <p:ph type="pic" idx="2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slideLayout" Target="../slideLayouts/slideLayout9.xml"/><Relationship Id="rId7" Type="http://schemas.openxmlformats.org/officeDocument/2006/relationships/slideLayout" Target="../slideLayouts/slideLayout8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/>
          <p:nvPr/>
        </p:nvSpPr>
        <p:spPr>
          <a:xfrm>
            <a:off x="539552" y="2067694"/>
            <a:ext cx="8011026" cy="158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25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8000"/>
              <a:buFont typeface="Arial" panose="020B0604020202020204"/>
              <a:buNone/>
            </a:pP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PRESTASI PIAGAM PELANGGAN</a:t>
            </a:r>
            <a:b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3800" b="1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KEMENTERIAN PENGAJIAN TINGGI</a:t>
            </a: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br>
              <a:rPr lang="en-MY" sz="40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</a:t>
            </a:r>
            <a:r>
              <a:rPr lang="en-US" alt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OKTOBER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 HINGGA 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3</a:t>
            </a:r>
            <a:r>
              <a:rPr lang="en-US" alt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 OKTOBER</a:t>
            </a:r>
            <a:r>
              <a:rPr lang="en-MY" sz="2700" b="0" i="0" u="none" strike="noStrike" cap="none" dirty="0" smtClea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MY" sz="2700" b="0" i="0" u="none" strike="noStrike" cap="none" dirty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2022</a:t>
            </a:r>
            <a:endParaRPr sz="2700" b="0" i="0" u="none" strike="noStrike" cap="none" dirty="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74" name="Google Shape;74;p1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2317350" y="304800"/>
            <a:ext cx="4450452" cy="158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2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1" name="Google Shape;81;p2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-34813" y="468379"/>
            <a:ext cx="81461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Surat tawaran biasiswa kepada pegawai dalam perkhidmatan dan mahasiswa dalam tempoh 7 hari bekerja selepas </a:t>
            </a:r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kelulusan pihak berkuasa melulus.</a:t>
            </a:r>
            <a:endParaRPr sz="11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42484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Biasiswa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84" name="Google Shape;84;p2"/>
          <p:cNvGraphicFramePr/>
          <p:nvPr/>
        </p:nvGraphicFramePr>
        <p:xfrm>
          <a:off x="64135" y="1292860"/>
          <a:ext cx="9022715" cy="273494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44445"/>
                <a:gridCol w="1116330"/>
                <a:gridCol w="1076960"/>
                <a:gridCol w="1076325"/>
                <a:gridCol w="1076325"/>
                <a:gridCol w="2132330"/>
              </a:tblGrid>
              <a:tr h="35052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281305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21031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tawaran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Biasiswa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pegawai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 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mahasiswa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7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pihak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berkuasa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melulus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dirty="0"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Tiada penawaran biasiswa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pada bulan Oktober 2022.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/>
          <p:nvPr/>
        </p:nvSpPr>
        <p:spPr>
          <a:xfrm>
            <a:off x="0" y="0"/>
            <a:ext cx="8244408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0" name="Google Shape;90;p3"/>
          <p:cNvSpPr txBox="1"/>
          <p:nvPr/>
        </p:nvSpPr>
        <p:spPr>
          <a:xfrm>
            <a:off x="0" y="472834"/>
            <a:ext cx="8172400" cy="459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Membuka permohonan UPUOnline kepada lepasan SPM dan STPM/Setaraf dalam tempoh 30 hari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bekerja.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Kemasukan Pelajar IPTA,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92" name="Google Shape;92;p3"/>
          <p:cNvGraphicFramePr/>
          <p:nvPr/>
        </p:nvGraphicFramePr>
        <p:xfrm>
          <a:off x="0" y="1271270"/>
          <a:ext cx="9051925" cy="310515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127885"/>
                <a:gridCol w="965835"/>
                <a:gridCol w="1043305"/>
                <a:gridCol w="1190625"/>
                <a:gridCol w="1123315"/>
                <a:gridCol w="2600960"/>
              </a:tblGrid>
              <a:tr h="4540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45466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219646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Membuka permohonan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UPUOnline kepada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 SPM dan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STPM/Setaraf dalam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 30 hari bekerja.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39 hari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130%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 kemasukan ke IPTA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 ILKA melalui UPUOnline bagi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Sesi Akademik 2022/2023 telah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dibuka bagi calon lepasan SPM dan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lepasan STPM/ Setaraf bermula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pada 04 Februari 2022 jam 12.00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tengahari dan telah ditutup pada 31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Mac 2022 jam 5.00 petang.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 Pelanggan tercapai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93" name="Google Shape;93;p3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4" name="Google Shape;94;p3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177030" y="2527300"/>
            <a:ext cx="121094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endParaRPr lang="en-US" sz="1000"/>
          </a:p>
          <a:p>
            <a:endParaRPr lang="en-US"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0" name="Google Shape;100;p4"/>
          <p:cNvSpPr txBox="1"/>
          <p:nvPr/>
        </p:nvSpPr>
        <p:spPr>
          <a:xfrm>
            <a:off x="1768" y="577589"/>
            <a:ext cx="80986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Mengeluarkan kelulusan kepada Institusi Pendidikan Tinggi Swasta (IPTS) seperti berikut: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12409"/>
            <a:ext cx="5868144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Standard Swasta,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02" name="Google Shape;102;p4"/>
          <p:cNvGraphicFramePr/>
          <p:nvPr/>
        </p:nvGraphicFramePr>
        <p:xfrm>
          <a:off x="55490" y="968076"/>
          <a:ext cx="9051300" cy="4161765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3312375"/>
                <a:gridCol w="1008100"/>
                <a:gridCol w="936100"/>
                <a:gridCol w="1080125"/>
                <a:gridCol w="1080125"/>
                <a:gridCol w="1634475"/>
              </a:tblGrid>
              <a:tr h="3488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24440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Kebenaran Penubuhan IPTS dalam tempoh 44 hari bekerja setelah kesemua dokumen lengkap diterima.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Perakuan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Pendaftaran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IPTS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(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termasuk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daripada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agensi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).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7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Mengendalikan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Kursus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Baharu/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Tambahan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mendapat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syor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139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dirty="0"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02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Sijil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Permit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736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dirty="0"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7740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Surat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Sokongan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Pas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Tenaga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Pengajar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Warga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Asing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5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kesemua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diterima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35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dirty="0"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-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03" name="Google Shape;103;p4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04" name="Google Shape;104;p4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0" name="Google Shape;110;p5"/>
          <p:cNvSpPr txBox="1"/>
          <p:nvPr/>
        </p:nvSpPr>
        <p:spPr>
          <a:xfrm>
            <a:off x="9392" y="318238"/>
            <a:ext cx="809862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Pemakluman keputusan bagi permohonan Skim Geran Penyelidikan Fundamental (FRGS) dikeluarkan dalam tempoh 30 hari bekerja selepas kelulusan Mesyuarat Jawatankuasa Pemandu Dana Penyelidikan, Kementerian Pengajian Tinggi.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7020272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 panose="020B0604020202020204"/>
              <a:buNone/>
            </a:pPr>
            <a:r>
              <a:rPr lang="en-MY" sz="240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Bahagian </a:t>
            </a: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Kecemerlangan Penyelidikan IPT, JPT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2" name="Google Shape;112;p5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13" name="Google Shape;113;p5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14" name="Google Shape;114;p5"/>
          <p:cNvGraphicFramePr/>
          <p:nvPr/>
        </p:nvGraphicFramePr>
        <p:xfrm>
          <a:off x="35560" y="1167130"/>
          <a:ext cx="9051290" cy="462280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700"/>
                <a:gridCol w="986790"/>
                <a:gridCol w="1080135"/>
                <a:gridCol w="946785"/>
                <a:gridCol w="1146810"/>
                <a:gridCol w="2338070"/>
              </a:tblGrid>
              <a:tr h="6350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Masa / 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Piagam</a:t>
                      </a:r>
                      <a:r>
                        <a:rPr lang="en-MY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u="none" strike="noStrike" cap="none" dirty="0" err="1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Pelanggan</a:t>
                      </a:r>
                      <a:endParaRPr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63500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266192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MY" sz="1200" b="0" i="0" u="none" strike="noStrike" cap="none" dirty="0" err="1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Pemakluman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bagi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Skim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Fundamental (FRGS)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dikeluarkan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30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hari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bekerja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selepas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kelulusan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Mesyuarat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Jawatankuasa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Pemandu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Dana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Penyelidikan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,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Kementerian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Pengajian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Tinggi.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1,256 buah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projek lulus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FRGS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 2022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 permohonan Skim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Geran Penyelidikan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Fundamental (FRGS) Tahun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2022 telah dimaklumkan kepada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semua institusi yang memohon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pada 8 Ogos 2022 melalui emel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yang dijana oleh Sistem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MyGRANTS. Pemakluman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 Permohonan FRGS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Tahun 2022 telah dikeluarkan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kepada Naib Canselor/Ketua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Eksekutif di institusi yang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2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berkaitan.</a:t>
                      </a: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Pengeluaran pinjaman Perbadanan Tabung Pendidikan Tinggi Nasional (PTPTN) baharu dibuat tidak melebihi 20 hari bekerja selepas dokumen perjanjian pinjaman yang sempurna diterima mengikut kelompok yang ditetapkan.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Perbadanan Tabung Pendidikan Tinggi Nasional (PTPTN)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2" name="Google Shape;122;p6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23" name="Google Shape;123;p6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24" name="Google Shape;124;p6"/>
          <p:cNvGraphicFramePr/>
          <p:nvPr/>
        </p:nvGraphicFramePr>
        <p:xfrm>
          <a:off x="35497" y="1277946"/>
          <a:ext cx="9051300" cy="229619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Pengeluaran pinjaman Perbadanan Tabung Pendidikan Tinggi Nasional (PTPTN) baharu dibuat tidak melebihi 20 hari bekerja selepas dokumen perjanjian pinjaman yang sempurna diterima mengikut kelompok yang ditetapkan.</a:t>
                      </a:r>
                      <a:endParaRPr sz="1200" b="0" i="0" u="none" strike="noStrike" cap="none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41,002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/>
          <p:nvPr/>
        </p:nvSpPr>
        <p:spPr>
          <a:xfrm>
            <a:off x="0" y="0"/>
            <a:ext cx="81724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0" y="413107"/>
            <a:ext cx="80986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Permohonan Akreditasi Penuh yang telah diproses dan diselesaikan dalam tempoh 9 minggu bermula dari pengesahan dokumen lengkap sehingga siaran keputusan di Portal MQA.</a:t>
            </a:r>
            <a:endParaRPr sz="12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0" y="-104398"/>
            <a:ext cx="8172400" cy="543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 panose="020B0604020202020204"/>
              <a:buNone/>
            </a:pPr>
            <a:r>
              <a:rPr lang="en-MY" sz="2400">
                <a:solidFill>
                  <a:schemeClr val="accent5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Agensi Kelayakan Malaysia (MQA)</a:t>
            </a:r>
            <a:endParaRPr sz="2400">
              <a:solidFill>
                <a:schemeClr val="accent5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2" name="Google Shape;132;p7"/>
          <p:cNvSpPr/>
          <p:nvPr/>
        </p:nvSpPr>
        <p:spPr>
          <a:xfrm rot="-5400000">
            <a:off x="8495723" y="292814"/>
            <a:ext cx="752491" cy="360041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33" name="Google Shape;133;p7"/>
          <p:cNvSpPr/>
          <p:nvPr/>
        </p:nvSpPr>
        <p:spPr>
          <a:xfrm rot="-5400000">
            <a:off x="8380654" y="227114"/>
            <a:ext cx="920853" cy="491442"/>
          </a:xfrm>
          <a:prstGeom prst="triangle">
            <a:avLst>
              <a:gd name="adj" fmla="val 50000"/>
            </a:avLst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graphicFrame>
        <p:nvGraphicFramePr>
          <p:cNvPr id="134" name="Google Shape;134;p7"/>
          <p:cNvGraphicFramePr/>
          <p:nvPr/>
        </p:nvGraphicFramePr>
        <p:xfrm>
          <a:off x="35497" y="1277946"/>
          <a:ext cx="9051300" cy="1930430"/>
        </p:xfrm>
        <a:graphic>
          <a:graphicData uri="http://schemas.openxmlformats.org/drawingml/2006/table">
            <a:tbl>
              <a:tblPr>
                <a:noFill/>
                <a:tableStyleId>{052BC9B7-EDFA-4530-B83F-80F91B339B45}</a:tableStyleId>
              </a:tblPr>
              <a:tblGrid>
                <a:gridCol w="2552525"/>
                <a:gridCol w="1119875"/>
                <a:gridCol w="1080125"/>
                <a:gridCol w="1080125"/>
                <a:gridCol w="1080125"/>
                <a:gridCol w="2138525"/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Perkhidmatan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Menepati Tempoh Masa / 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Tidak Menepati Tempoh Masa / Standard Piagam Pelanggan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Justifikasi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</a:tr>
              <a:tr h="37085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Jumlah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9050" lvl="0" indent="0" algn="ctr" rtl="0">
                        <a:lnSpc>
                          <a:spcPct val="88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u="none" strike="noStrike" cap="none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Peratusan</a:t>
                      </a:r>
                      <a:endParaRPr sz="1200" u="none" strike="noStrike" cap="none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70C0"/>
                    </a:solidFill>
                  </a:tcPr>
                </a:tc>
                <a:tc vMerge="1">
                  <a:tcPr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Permohonan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Akreditasi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Penuh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yang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telah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diproses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diselesaikan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dalam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tempoh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9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minggu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bermula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dari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pengesahan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dokumen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lengkap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sehingga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siaran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</a:t>
                      </a:r>
                      <a:r>
                        <a:rPr lang="en-MY" sz="1200" b="0" i="0" u="none" strike="noStrike" cap="none" dirty="0" err="1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keputusan</a:t>
                      </a:r>
                      <a:r>
                        <a:rPr lang="en-MY" sz="1200" b="0" i="0" u="none" strike="noStrike" cap="none" dirty="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 di Portal MQA.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17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r>
                        <a:rPr lang="en-US" sz="1200" u="none" strike="noStrike" cap="none" dirty="0">
                          <a:latin typeface="Arial" panose="020B0604020202020204"/>
                          <a:ea typeface="Arial" panose="020B0604020202020204"/>
                          <a:cs typeface="Arial" panose="020B0604020202020204"/>
                          <a:sym typeface="Arial" panose="020B0604020202020204"/>
                        </a:rPr>
                        <a:t>100%</a:t>
                      </a: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u="none" strike="noStrike" cap="none" dirty="0"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 panose="020B0604020202020204"/>
                        <a:buNone/>
                      </a:pPr>
                      <a:endParaRPr lang="en-US" sz="1200" b="0" i="0" u="none" strike="noStrike" cap="none" dirty="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  <a:cs typeface="Arial" panose="020B0604020202020204"/>
                        <a:sym typeface="Arial" panose="020B0604020202020204"/>
                      </a:endParaRPr>
                    </a:p>
                  </a:txBody>
                  <a:tcPr marL="68575" marR="68575" marT="45725" marB="45725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ection Break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5067</Words>
  <Application>WPS Presentation</Application>
  <PresentationFormat>On-screen Show (16:9)</PresentationFormat>
  <Paragraphs>311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SimSun</vt:lpstr>
      <vt:lpstr>Wingdings</vt:lpstr>
      <vt:lpstr>Arial</vt:lpstr>
      <vt:lpstr>Calibri</vt:lpstr>
      <vt:lpstr>Microsoft YaHei</vt:lpstr>
      <vt:lpstr>Arial Unicode MS</vt:lpstr>
      <vt:lpstr>Section Break Slide Master</vt:lpstr>
      <vt:lpstr>Contents Slide Master</vt:lpstr>
      <vt:lpstr>PowerPoint 演示文稿</vt:lpstr>
      <vt:lpstr>Bahagian Biasiswa</vt:lpstr>
      <vt:lpstr>Bahagian Kemasukan Pelajar IPTA, JPT</vt:lpstr>
      <vt:lpstr>Bahagian Standard Swasta, JPT</vt:lpstr>
      <vt:lpstr>Bahagian Kecemerlangan Penyelidikan IPT, JPT</vt:lpstr>
      <vt:lpstr>Perbadanan Tabung Pendidikan Tinggi Nasional (PTPTN)</vt:lpstr>
      <vt:lpstr>Agensi Kelayakan Malaysia (MQA)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OPTIPLEX 5250 AIO</cp:lastModifiedBy>
  <cp:revision>55</cp:revision>
  <dcterms:created xsi:type="dcterms:W3CDTF">2016-12-01T00:32:00Z</dcterms:created>
  <dcterms:modified xsi:type="dcterms:W3CDTF">2022-11-07T01:49:35Z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CF5ED7F3C3EB4ECD8542AC9E33C33131</vt:lpwstr>
  </property>
  <property fmtid="{D5CDD505-2E9C-101B-9397-08002B2CF9AE}" pid="3" name="KSOProductBuildVer">
    <vt:lpwstr>1033-11.2.0.11380</vt:lpwstr>
  </property>
</Properties>
</file>