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48" r:id="rId1"/>
    <p:sldMasterId id="2147483650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2BC9B7-EDFA-4530-B83F-80F91B339B4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726" y="126"/>
      </p:cViewPr>
      <p:guideLst>
        <p:guide orient="horz" pos="1595"/>
        <p:guide pos="287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36"/>
        <p:guide pos="215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</a:fld>
            <a:endParaRPr sz="12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7" name="Google Shape;8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7" name="Google Shape;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7" name="Google Shape;12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>
            <a:spLocks noGrp="1"/>
          </p:cNvSpPr>
          <p:nvPr>
            <p:ph type="pic" idx="2"/>
          </p:nvPr>
        </p:nvSpPr>
        <p:spPr>
          <a:xfrm>
            <a:off x="54817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5" name="Google Shape;45;p19"/>
          <p:cNvSpPr>
            <a:spLocks noGrp="1"/>
          </p:cNvSpPr>
          <p:nvPr>
            <p:ph type="pic" idx="3"/>
          </p:nvPr>
        </p:nvSpPr>
        <p:spPr>
          <a:xfrm>
            <a:off x="601244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6" name="Google Shape;46;p19"/>
          <p:cNvSpPr>
            <a:spLocks noGrp="1"/>
          </p:cNvSpPr>
          <p:nvPr>
            <p:ph type="pic" idx="4"/>
          </p:nvPr>
        </p:nvSpPr>
        <p:spPr>
          <a:xfrm>
            <a:off x="3280313" y="557440"/>
            <a:ext cx="2592000" cy="40320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and Content">
  <p:cSld name="4_Title and Conten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0"/>
          <p:cNvSpPr>
            <a:spLocks noGrp="1"/>
          </p:cNvSpPr>
          <p:nvPr>
            <p:ph type="pic" idx="2"/>
          </p:nvPr>
        </p:nvSpPr>
        <p:spPr>
          <a:xfrm>
            <a:off x="3059900" y="1"/>
            <a:ext cx="30242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9" name="Google Shape;49;p20"/>
          <p:cNvSpPr>
            <a:spLocks noGrp="1"/>
          </p:cNvSpPr>
          <p:nvPr>
            <p:ph type="pic" idx="3"/>
          </p:nvPr>
        </p:nvSpPr>
        <p:spPr>
          <a:xfrm>
            <a:off x="45721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0" name="Google Shape;50;p20"/>
          <p:cNvSpPr>
            <a:spLocks noGrp="1"/>
          </p:cNvSpPr>
          <p:nvPr>
            <p:ph type="pic" idx="4"/>
          </p:nvPr>
        </p:nvSpPr>
        <p:spPr>
          <a:xfrm>
            <a:off x="30599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">
  <p:cSld name="5_Title Slid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1"/>
          <p:cNvSpPr>
            <a:spLocks noGrp="1"/>
          </p:cNvSpPr>
          <p:nvPr>
            <p:ph type="pic" idx="2"/>
          </p:nvPr>
        </p:nvSpPr>
        <p:spPr>
          <a:xfrm>
            <a:off x="2426012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3" name="Google Shape;53;p21"/>
          <p:cNvSpPr>
            <a:spLocks noGrp="1"/>
          </p:cNvSpPr>
          <p:nvPr>
            <p:ph type="pic" idx="3"/>
          </p:nvPr>
        </p:nvSpPr>
        <p:spPr>
          <a:xfrm>
            <a:off x="553804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4" name="Google Shape;54;p21"/>
          <p:cNvSpPr>
            <a:spLocks noGrp="1"/>
          </p:cNvSpPr>
          <p:nvPr>
            <p:ph type="pic" idx="4"/>
          </p:nvPr>
        </p:nvSpPr>
        <p:spPr>
          <a:xfrm>
            <a:off x="4298220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and Content">
  <p:cSld name="5_Title and Conten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2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Slide">
  <p:cSld name="6_Title Sl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3"/>
          <p:cNvSpPr>
            <a:spLocks noGrp="1"/>
          </p:cNvSpPr>
          <p:nvPr>
            <p:ph type="pic" idx="2"/>
          </p:nvPr>
        </p:nvSpPr>
        <p:spPr>
          <a:xfrm>
            <a:off x="3563888" y="638650"/>
            <a:ext cx="4320480" cy="450485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9" name="Google Shape;59;p23"/>
          <p:cNvSpPr>
            <a:spLocks noGrp="1"/>
          </p:cNvSpPr>
          <p:nvPr>
            <p:ph type="pic" idx="3"/>
          </p:nvPr>
        </p:nvSpPr>
        <p:spPr>
          <a:xfrm>
            <a:off x="5635630" y="1"/>
            <a:ext cx="3508370" cy="433926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and Content">
  <p:cSld name="6_Title and Conte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4"/>
          <p:cNvSpPr>
            <a:spLocks noGrp="1"/>
          </p:cNvSpPr>
          <p:nvPr>
            <p:ph type="pic" idx="2"/>
          </p:nvPr>
        </p:nvSpPr>
        <p:spPr>
          <a:xfrm>
            <a:off x="0" y="0"/>
            <a:ext cx="5076056" cy="51435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hapes sets layout">
  <p:cSld name="shapes sets layou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5"/>
          <p:cNvSpPr txBox="1">
            <a:spLocks noGrp="1"/>
          </p:cNvSpPr>
          <p:nvPr>
            <p:ph type="body" idx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10"/>
              </a:spcBef>
              <a:spcAft>
                <a:spcPts val="0"/>
              </a:spcAft>
              <a:buClr>
                <a:srgbClr val="262626"/>
              </a:buClr>
              <a:buSzPts val="4050"/>
              <a:buFont typeface="Arial" panose="020B0604020202020204"/>
              <a:buNone/>
              <a:defRPr sz="405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Title and Content">
  <p:cSld name="7_Title and Conten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6"/>
          <p:cNvSpPr txBox="1">
            <a:spLocks noGrp="1"/>
          </p:cNvSpPr>
          <p:nvPr>
            <p:ph type="body" idx="1"/>
          </p:nvPr>
        </p:nvSpPr>
        <p:spPr>
          <a:xfrm>
            <a:off x="0" y="123478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0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Arial" panose="020B0604020202020204"/>
              <a:buNone/>
              <a:defRPr sz="40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66" name="Google Shape;66;p26"/>
          <p:cNvSpPr/>
          <p:nvPr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7" name="Google Shape;67;p26"/>
          <p:cNvSpPr/>
          <p:nvPr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lt1">
              <a:alpha val="4078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8" name="Google Shape;68;p26"/>
          <p:cNvSpPr/>
          <p:nvPr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lt1">
              <a:alpha val="2274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Title Slide">
  <p:cSld name="8_Title Slide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2"/>
          <p:cNvSpPr txBox="1">
            <a:spLocks noGrp="1"/>
          </p:cNvSpPr>
          <p:nvPr>
            <p:ph type="title"/>
          </p:nvPr>
        </p:nvSpPr>
        <p:spPr>
          <a:xfrm>
            <a:off x="1619672" y="0"/>
            <a:ext cx="7524328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bg>
      <p:bgPr>
        <a:solidFill>
          <a:srgbClr val="FDF1D2">
            <a:alpha val="49803"/>
          </a:srgbClr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"/>
          <p:cNvSpPr/>
          <p:nvPr/>
        </p:nvSpPr>
        <p:spPr>
          <a:xfrm>
            <a:off x="3203848" y="-2322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 extrusionOk="0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0" name="Google Shape;20;p14"/>
          <p:cNvSpPr/>
          <p:nvPr/>
        </p:nvSpPr>
        <p:spPr>
          <a:xfrm>
            <a:off x="3746892" y="4331240"/>
            <a:ext cx="1650216" cy="812260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1" name="Google Shape;21;p14"/>
          <p:cNvSpPr/>
          <p:nvPr/>
        </p:nvSpPr>
        <p:spPr>
          <a:xfrm>
            <a:off x="4041648" y="4493810"/>
            <a:ext cx="1060704" cy="55436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2" name="Google Shape;22;p14"/>
          <p:cNvSpPr>
            <a:spLocks noGrp="1"/>
          </p:cNvSpPr>
          <p:nvPr>
            <p:ph type="pic" idx="2"/>
          </p:nvPr>
        </p:nvSpPr>
        <p:spPr>
          <a:xfrm>
            <a:off x="3293848" y="1"/>
            <a:ext cx="2520000" cy="171115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15"/>
          <p:cNvSpPr/>
          <p:nvPr/>
        </p:nvSpPr>
        <p:spPr>
          <a:xfrm>
            <a:off x="565878" y="1176692"/>
            <a:ext cx="1871760" cy="30512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6" name="Google Shape;26;p15"/>
          <p:cNvSpPr/>
          <p:nvPr/>
        </p:nvSpPr>
        <p:spPr>
          <a:xfrm>
            <a:off x="2612855" y="1176061"/>
            <a:ext cx="1871760" cy="30512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7" name="Google Shape;27;p15"/>
          <p:cNvSpPr/>
          <p:nvPr/>
        </p:nvSpPr>
        <p:spPr>
          <a:xfrm>
            <a:off x="4659832" y="1175430"/>
            <a:ext cx="1871760" cy="30512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8" name="Google Shape;28;p15"/>
          <p:cNvSpPr/>
          <p:nvPr/>
        </p:nvSpPr>
        <p:spPr>
          <a:xfrm>
            <a:off x="6706810" y="1174799"/>
            <a:ext cx="1871760" cy="30512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9" name="Google Shape;29;p15"/>
          <p:cNvSpPr>
            <a:spLocks noGrp="1"/>
          </p:cNvSpPr>
          <p:nvPr>
            <p:ph type="pic" idx="2"/>
          </p:nvPr>
        </p:nvSpPr>
        <p:spPr>
          <a:xfrm>
            <a:off x="825475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0" name="Google Shape;30;p15"/>
          <p:cNvSpPr>
            <a:spLocks noGrp="1"/>
          </p:cNvSpPr>
          <p:nvPr>
            <p:ph type="pic" idx="3"/>
          </p:nvPr>
        </p:nvSpPr>
        <p:spPr>
          <a:xfrm>
            <a:off x="6966407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1" name="Google Shape;31;p15"/>
          <p:cNvSpPr>
            <a:spLocks noGrp="1"/>
          </p:cNvSpPr>
          <p:nvPr>
            <p:ph type="pic" idx="4"/>
          </p:nvPr>
        </p:nvSpPr>
        <p:spPr>
          <a:xfrm>
            <a:off x="2872452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2" name="Google Shape;32;p15"/>
          <p:cNvSpPr>
            <a:spLocks noGrp="1"/>
          </p:cNvSpPr>
          <p:nvPr>
            <p:ph type="pic" idx="5"/>
          </p:nvPr>
        </p:nvSpPr>
        <p:spPr>
          <a:xfrm>
            <a:off x="4919429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16" descr="D:\KBM-정애\014-Fullppt\PNG이미지\모니터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233754" y="451443"/>
            <a:ext cx="3282039" cy="327243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6"/>
          <p:cNvSpPr>
            <a:spLocks noGrp="1"/>
          </p:cNvSpPr>
          <p:nvPr>
            <p:ph type="pic" idx="2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6" name="Google Shape;36;p16"/>
          <p:cNvSpPr>
            <a:spLocks noGrp="1"/>
          </p:cNvSpPr>
          <p:nvPr>
            <p:ph type="pic" idx="3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Title Slide">
  <p:cSld name="9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7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id="39" name="Google Shape;39;p17" descr="D:\KBM-정애\014-Fullppt\PNG이미지\노트북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771800" y="2499742"/>
            <a:ext cx="3600400" cy="183122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17"/>
          <p:cNvSpPr>
            <a:spLocks noGrp="1"/>
          </p:cNvSpPr>
          <p:nvPr>
            <p:ph type="pic" idx="2"/>
          </p:nvPr>
        </p:nvSpPr>
        <p:spPr>
          <a:xfrm>
            <a:off x="3753800" y="2764640"/>
            <a:ext cx="1711407" cy="124967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2716213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slideLayout" Target="../slideLayouts/slideLayout9.xml"/><Relationship Id="rId7" Type="http://schemas.openxmlformats.org/officeDocument/2006/relationships/slideLayout" Target="../slideLayouts/slideLayout8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"/>
          <p:cNvSpPr txBox="1"/>
          <p:nvPr/>
        </p:nvSpPr>
        <p:spPr>
          <a:xfrm>
            <a:off x="539552" y="2067694"/>
            <a:ext cx="8011026" cy="158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725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8000"/>
              <a:buFont typeface="Arial" panose="020B0604020202020204"/>
              <a:buNone/>
            </a:pP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PRESTASI PIAGAM PELANGGAN</a:t>
            </a:r>
            <a:b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KEMENTERIAN PENGAJIAN TINGGI</a:t>
            </a: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1</a:t>
            </a:r>
            <a:r>
              <a:rPr lang="en-US" alt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SEPTEMBER</a:t>
            </a:r>
            <a:r>
              <a:rPr lang="en-MY" sz="2700" b="0" i="0" u="none" strike="noStrike" cap="none" dirty="0" smtClea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2022 HINGGA </a:t>
            </a:r>
            <a:r>
              <a:rPr lang="en-MY" sz="2700" b="0" i="0" u="none" strike="noStrike" cap="none" dirty="0" smtClea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3</a:t>
            </a:r>
            <a:r>
              <a:rPr lang="en-US" altLang="en-MY" sz="2700" b="0" i="0" u="none" strike="noStrike" cap="none" dirty="0" smtClea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0 SEPTEMBER</a:t>
            </a:r>
            <a:r>
              <a:rPr lang="en-MY" sz="2700" b="0" i="0" u="none" strike="noStrike" cap="none" dirty="0" smtClea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2022</a:t>
            </a:r>
            <a:endParaRPr sz="2700" b="0" i="0" u="none" strike="noStrike" cap="none" dirty="0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pic>
        <p:nvPicPr>
          <p:cNvPr id="74" name="Google Shape;74;p1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2317350" y="304800"/>
            <a:ext cx="4450452" cy="158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0" name="Google Shape;80;p2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1" name="Google Shape;81;p2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2" name="Google Shape;82;p2"/>
          <p:cNvSpPr txBox="1"/>
          <p:nvPr/>
        </p:nvSpPr>
        <p:spPr>
          <a:xfrm>
            <a:off x="-34813" y="468379"/>
            <a:ext cx="814610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Surat tawaran biasiswa kepada pegawai dalam perkhidmatan dan mahasiswa dalam tempoh 7 hari bekerja selepas </a:t>
            </a:r>
            <a:endParaRPr sz="12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kelulusan pihak berkuasa melulus.</a:t>
            </a:r>
            <a:endParaRPr sz="11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3" name="Google Shape;83;p2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42484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Biasiswa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84" name="Google Shape;84;p2"/>
          <p:cNvGraphicFramePr/>
          <p:nvPr/>
        </p:nvGraphicFramePr>
        <p:xfrm>
          <a:off x="64135" y="1292860"/>
          <a:ext cx="9022715" cy="2734945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44445"/>
                <a:gridCol w="1116330"/>
                <a:gridCol w="1076960"/>
                <a:gridCol w="1076325"/>
                <a:gridCol w="1076325"/>
                <a:gridCol w="2132330"/>
              </a:tblGrid>
              <a:tr h="35052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281305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210312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tawaran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Biasiswa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pegawai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 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mahasiswa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7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pihak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berkuasa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melulus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407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0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dirty="0"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Penawaran pada bulan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September adalah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sebanyak 407.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"/>
          <p:cNvSpPr/>
          <p:nvPr/>
        </p:nvSpPr>
        <p:spPr>
          <a:xfrm>
            <a:off x="0" y="0"/>
            <a:ext cx="8244408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0" name="Google Shape;90;p3"/>
          <p:cNvSpPr txBox="1"/>
          <p:nvPr/>
        </p:nvSpPr>
        <p:spPr>
          <a:xfrm>
            <a:off x="0" y="472834"/>
            <a:ext cx="8172400" cy="459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Membuka permohonan UPUOnline kepada lepasan SPM dan STPM/Setaraf dalam tempoh 30 hari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bekerja.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1" name="Google Shape;91;p3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Kemasukan Pelajar IPTA,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92" name="Google Shape;92;p3"/>
          <p:cNvGraphicFramePr/>
          <p:nvPr/>
        </p:nvGraphicFramePr>
        <p:xfrm>
          <a:off x="0" y="1271270"/>
          <a:ext cx="9051925" cy="310515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127885"/>
                <a:gridCol w="965835"/>
                <a:gridCol w="1043305"/>
                <a:gridCol w="1190625"/>
                <a:gridCol w="1123315"/>
                <a:gridCol w="2600960"/>
              </a:tblGrid>
              <a:tr h="45402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45466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219646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Membuka permohonan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UPUOnline kepada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lepasan SPM dan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STPM/Setaraf dalam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 30 hari bekerja.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39 hari bekerja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130%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         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 kemasukan ke IPTA dan ILKA melalui UPUOnline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 Sesi Akademik 2022/2023 telah dibuka bagi calon lepasan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SPM dan lepasan STPM/ Setaraf bermula pada 04 Februari 2022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jam 12.00 tengahari dan telah ditutup pada 31 Mac 2022 jam 5.00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petang.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 Pelanggan tercapai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93" name="Google Shape;93;p3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4" name="Google Shape;94;p3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4177030" y="2527300"/>
            <a:ext cx="1210945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endParaRPr lang="en-US" sz="1000"/>
          </a:p>
          <a:p>
            <a:endParaRPr lang="en-US" sz="1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0" name="Google Shape;100;p4"/>
          <p:cNvSpPr txBox="1"/>
          <p:nvPr/>
        </p:nvSpPr>
        <p:spPr>
          <a:xfrm>
            <a:off x="1768" y="577589"/>
            <a:ext cx="809862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Mengeluarkan kelulusan kepada Institusi Pendidikan Tinggi Swasta (IPTS) seperti berikut: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1" name="Google Shape;101;p4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Standard Swasta,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02" name="Google Shape;102;p4"/>
          <p:cNvGraphicFramePr/>
          <p:nvPr/>
        </p:nvGraphicFramePr>
        <p:xfrm>
          <a:off x="55490" y="968076"/>
          <a:ext cx="9051300" cy="4161765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3312375"/>
                <a:gridCol w="1008100"/>
                <a:gridCol w="936100"/>
                <a:gridCol w="1080125"/>
                <a:gridCol w="1080125"/>
                <a:gridCol w="1634475"/>
              </a:tblGrid>
              <a:tr h="34882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24440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Kebenaran Penubuhan IPTS dalam tempoh 44 hari bekerja setelah kesemua dokumen lengkap diterima.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Perakuan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Pendaftaran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IPTS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(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termasuk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daripada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agensi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dirty="0"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Mengendalikan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Kursus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Baharu/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Tambahan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mendapat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syor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MQA.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94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dirty="0"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Permit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653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dirty="0"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Sokongan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Pas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Tenaga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Warga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Asing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32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dirty="0"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103" name="Google Shape;103;p4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4" name="Google Shape;104;p4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0" name="Google Shape;110;p5"/>
          <p:cNvSpPr txBox="1"/>
          <p:nvPr/>
        </p:nvSpPr>
        <p:spPr>
          <a:xfrm>
            <a:off x="9392" y="318238"/>
            <a:ext cx="809862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Pemakluman keputusan bagi permohonan Skim Geran Penyelidikan Fundamental (FRGS) dikeluarkan dalam tempoh 30 hari bekerja selepas kelulusan Mesyuarat Jawatankuasa Pemandu Dana Penyelidikan, Kementerian Pengajian Tinggi.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1" name="Google Shape;111;p5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70202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Kecemerlangan Penyelidikan IPT,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2" name="Google Shape;112;p5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3" name="Google Shape;113;p5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14" name="Google Shape;114;p5"/>
          <p:cNvGraphicFramePr/>
          <p:nvPr/>
        </p:nvGraphicFramePr>
        <p:xfrm>
          <a:off x="35560" y="1167130"/>
          <a:ext cx="9051290" cy="462280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700"/>
                <a:gridCol w="986790"/>
                <a:gridCol w="1080135"/>
                <a:gridCol w="946785"/>
                <a:gridCol w="1146810"/>
                <a:gridCol w="2338070"/>
              </a:tblGrid>
              <a:tr h="63500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63500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266192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Pemakluman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Skim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Geran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Fundamental (FRGS)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dikeluarkan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Mesyuarat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Jawatankuasa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Pemandu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Dana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Kementerian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Tinggi.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1,256 buah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projek lulus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FRGS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Tahun 2022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 permohonan Skim</a:t>
                      </a:r>
                      <a:endParaRPr lang="en-US" sz="10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Geran Penyelidikan</a:t>
                      </a:r>
                      <a:endParaRPr lang="en-US" sz="10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Fundamental (FRGS) Tahun</a:t>
                      </a:r>
                      <a:endParaRPr lang="en-US" sz="10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2022 telah dimaklumkan kepada</a:t>
                      </a:r>
                      <a:endParaRPr lang="en-US" sz="10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semua institusi yang memohon</a:t>
                      </a:r>
                      <a:endParaRPr lang="en-US" sz="10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pada 8 Ogos 2022 melalui emel</a:t>
                      </a:r>
                      <a:endParaRPr lang="en-US" sz="10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yang dijana oleh Sistem</a:t>
                      </a:r>
                      <a:endParaRPr lang="en-US" sz="10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MyGRANTS. Pemakluman</a:t>
                      </a:r>
                      <a:endParaRPr lang="en-US" sz="10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 Permohonan FRGS</a:t>
                      </a:r>
                      <a:endParaRPr lang="en-US" sz="10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Tahun 2022 telah dikeluarkan</a:t>
                      </a:r>
                      <a:endParaRPr lang="en-US" sz="10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 Naib Canselor/Ketua</a:t>
                      </a:r>
                      <a:endParaRPr lang="en-US" sz="10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Eksekutif di institusi yang</a:t>
                      </a:r>
                      <a:endParaRPr lang="en-US" sz="10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0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berkaitan.</a:t>
                      </a:r>
                      <a:endParaRPr lang="en-US" sz="10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0" name="Google Shape;120;p6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Pengeluaran pinjaman Perbadanan Tabung Pendidikan Tinggi Nasional (PTPTN) baharu dibuat tidak melebihi 20 hari bekerja selepas dokumen perjanjian pinjaman yang sempurna diterima mengikut kelompok yang ditetapkan.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1" name="Google Shape;121;p6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Perbadanan Tabung Pendidikan Tinggi Nasional (PTPTN)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2" name="Google Shape;122;p6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3" name="Google Shape;123;p6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24" name="Google Shape;124;p6"/>
          <p:cNvGraphicFramePr/>
          <p:nvPr/>
        </p:nvGraphicFramePr>
        <p:xfrm>
          <a:off x="35497" y="1277946"/>
          <a:ext cx="9051300" cy="229619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/>
                <a:gridCol w="1119875"/>
                <a:gridCol w="1080125"/>
                <a:gridCol w="1080125"/>
                <a:gridCol w="1080125"/>
                <a:gridCol w="2138525"/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37085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Pengeluaran pinjaman Perbadanan Tabung Pendidikan Tinggi Nasional (PTPTN) baharu dibuat tidak melebihi 20 hari bekerja selepas dokumen perjanjian pinjaman yang sempurna diterima mengikut kelompok yang ditetapkan.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15,134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0" name="Google Shape;130;p7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Permohonan Akreditasi Penuh yang telah diproses dan diselesaikan dalam tempoh 9 minggu bermula dari pengesahan dokumen lengkap sehingga siaran keputusan di Portal MQA.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1" name="Google Shape;131;p7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Agensi Kelayakan Malaysia (MQA)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2" name="Google Shape;132;p7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3" name="Google Shape;133;p7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34" name="Google Shape;134;p7"/>
          <p:cNvGraphicFramePr/>
          <p:nvPr/>
        </p:nvGraphicFramePr>
        <p:xfrm>
          <a:off x="35497" y="1277946"/>
          <a:ext cx="9051300" cy="193043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/>
                <a:gridCol w="1119875"/>
                <a:gridCol w="1080125"/>
                <a:gridCol w="1080125"/>
                <a:gridCol w="1080125"/>
                <a:gridCol w="2138525"/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37085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Akreditasi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Penuh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yang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diproses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diselesaikan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9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minggu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bermula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pengesahan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sehingga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di Portal MQA.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16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ection Break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5086</Words>
  <Application>WPS Presentation</Application>
  <PresentationFormat>On-screen Show (16:9)</PresentationFormat>
  <Paragraphs>295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Arial</vt:lpstr>
      <vt:lpstr>SimSun</vt:lpstr>
      <vt:lpstr>Wingdings</vt:lpstr>
      <vt:lpstr>Arial</vt:lpstr>
      <vt:lpstr>Calibri</vt:lpstr>
      <vt:lpstr>Microsoft YaHei</vt:lpstr>
      <vt:lpstr>Arial Unicode MS</vt:lpstr>
      <vt:lpstr>Section Break Slide Master</vt:lpstr>
      <vt:lpstr>Contents Slide Master</vt:lpstr>
      <vt:lpstr>PowerPoint 演示文稿</vt:lpstr>
      <vt:lpstr>Bahagian Biasiswa</vt:lpstr>
      <vt:lpstr>Bahagian Kemasukan Pelajar IPTA, JPT</vt:lpstr>
      <vt:lpstr>Bahagian Standard Swasta, JPT</vt:lpstr>
      <vt:lpstr>Bahagian Kecemerlangan Penyelidikan IPT, JPT</vt:lpstr>
      <vt:lpstr>Perbadanan Tabung Pendidikan Tinggi Nasional (PTPTN)</vt:lpstr>
      <vt:lpstr>Agensi Kelayakan Malaysia (MQA)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OPTIPLEX 5250 AIO</cp:lastModifiedBy>
  <cp:revision>48</cp:revision>
  <dcterms:created xsi:type="dcterms:W3CDTF">2016-12-01T00:32:00Z</dcterms:created>
  <dcterms:modified xsi:type="dcterms:W3CDTF">2022-10-06T07:11:24Z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CD6E2E2C19DB4AAFAA66E5CA6A3E756E</vt:lpwstr>
  </property>
  <property fmtid="{D5CDD505-2E9C-101B-9397-08002B2CF9AE}" pid="3" name="KSOProductBuildVer">
    <vt:lpwstr>1033-11.2.0.11341</vt:lpwstr>
  </property>
</Properties>
</file>