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50" r:id="rId3"/>
  </p:sldMasterIdLst>
  <p:notesMasterIdLst>
    <p:notesMasterId r:id="rId5"/>
  </p:notesMasterIdLst>
  <p:sldIdLst>
    <p:sldId id="256" r:id="rId4"/>
    <p:sldId id="257" r:id="rId6"/>
    <p:sldId id="258" r:id="rId7"/>
    <p:sldId id="259" r:id="rId8"/>
    <p:sldId id="260" r:id="rId9"/>
    <p:sldId id="261" r:id="rId10"/>
    <p:sldId id="262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2BC9B7-EDFA-4530-B83F-80F91B339B4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726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fld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7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7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8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7" name="Google Shape;10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7" name="Google Shape;1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9"/>
          <p:cNvSpPr>
            <a:spLocks noGrp="1"/>
          </p:cNvSpPr>
          <p:nvPr>
            <p:ph type="pic" idx="2"/>
          </p:nvPr>
        </p:nvSpPr>
        <p:spPr>
          <a:xfrm>
            <a:off x="548178" y="557440"/>
            <a:ext cx="2592000" cy="403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5" name="Google Shape;45;p19"/>
          <p:cNvSpPr>
            <a:spLocks noGrp="1"/>
          </p:cNvSpPr>
          <p:nvPr>
            <p:ph type="pic" idx="3"/>
          </p:nvPr>
        </p:nvSpPr>
        <p:spPr>
          <a:xfrm>
            <a:off x="6012448" y="557440"/>
            <a:ext cx="2592000" cy="403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6" name="Google Shape;46;p19"/>
          <p:cNvSpPr>
            <a:spLocks noGrp="1"/>
          </p:cNvSpPr>
          <p:nvPr>
            <p:ph type="pic" idx="4"/>
          </p:nvPr>
        </p:nvSpPr>
        <p:spPr>
          <a:xfrm>
            <a:off x="3280313" y="557440"/>
            <a:ext cx="2592000" cy="40320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0"/>
          <p:cNvSpPr>
            <a:spLocks noGrp="1"/>
          </p:cNvSpPr>
          <p:nvPr>
            <p:ph type="pic" idx="2"/>
          </p:nvPr>
        </p:nvSpPr>
        <p:spPr>
          <a:xfrm>
            <a:off x="3059900" y="1"/>
            <a:ext cx="30242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9" name="Google Shape;49;p20"/>
          <p:cNvSpPr>
            <a:spLocks noGrp="1"/>
          </p:cNvSpPr>
          <p:nvPr>
            <p:ph type="pic" idx="3"/>
          </p:nvPr>
        </p:nvSpPr>
        <p:spPr>
          <a:xfrm>
            <a:off x="4572100" y="2571750"/>
            <a:ext cx="15120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0" name="Google Shape;50;p20"/>
          <p:cNvSpPr>
            <a:spLocks noGrp="1"/>
          </p:cNvSpPr>
          <p:nvPr>
            <p:ph type="pic" idx="4"/>
          </p:nvPr>
        </p:nvSpPr>
        <p:spPr>
          <a:xfrm>
            <a:off x="3059900" y="2571750"/>
            <a:ext cx="15120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1"/>
          <p:cNvSpPr>
            <a:spLocks noGrp="1"/>
          </p:cNvSpPr>
          <p:nvPr>
            <p:ph type="pic" idx="2"/>
          </p:nvPr>
        </p:nvSpPr>
        <p:spPr>
          <a:xfrm>
            <a:off x="2426012" y="540000"/>
            <a:ext cx="1728192" cy="403706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3" name="Google Shape;53;p21"/>
          <p:cNvSpPr>
            <a:spLocks noGrp="1"/>
          </p:cNvSpPr>
          <p:nvPr>
            <p:ph type="pic" idx="3"/>
          </p:nvPr>
        </p:nvSpPr>
        <p:spPr>
          <a:xfrm>
            <a:off x="553804" y="540000"/>
            <a:ext cx="1728192" cy="403706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4" name="Google Shape;54;p21"/>
          <p:cNvSpPr>
            <a:spLocks noGrp="1"/>
          </p:cNvSpPr>
          <p:nvPr>
            <p:ph type="pic" idx="4"/>
          </p:nvPr>
        </p:nvSpPr>
        <p:spPr>
          <a:xfrm>
            <a:off x="4298220" y="540000"/>
            <a:ext cx="1728192" cy="403706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and Content">
  <p:cSld name="5_Title and Conten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2"/>
          <p:cNvSpPr>
            <a:spLocks noGrp="1"/>
          </p:cNvSpPr>
          <p:nvPr>
            <p:ph type="pic" idx="2"/>
          </p:nvPr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3"/>
          <p:cNvSpPr>
            <a:spLocks noGrp="1"/>
          </p:cNvSpPr>
          <p:nvPr>
            <p:ph type="pic" idx="2"/>
          </p:nvPr>
        </p:nvSpPr>
        <p:spPr>
          <a:xfrm>
            <a:off x="3563888" y="638650"/>
            <a:ext cx="4320480" cy="450485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9" name="Google Shape;59;p23"/>
          <p:cNvSpPr>
            <a:spLocks noGrp="1"/>
          </p:cNvSpPr>
          <p:nvPr>
            <p:ph type="pic" idx="3"/>
          </p:nvPr>
        </p:nvSpPr>
        <p:spPr>
          <a:xfrm>
            <a:off x="5635630" y="1"/>
            <a:ext cx="3508370" cy="433926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and Content">
  <p:cSld name="6_Title and Conten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4"/>
          <p:cNvSpPr>
            <a:spLocks noGrp="1"/>
          </p:cNvSpPr>
          <p:nvPr>
            <p:ph type="pic" idx="2"/>
          </p:nvPr>
        </p:nvSpPr>
        <p:spPr>
          <a:xfrm>
            <a:off x="0" y="0"/>
            <a:ext cx="5076056" cy="51435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apes sets layout">
  <p:cSld name="shapes sets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5"/>
          <p:cNvSpPr txBox="1">
            <a:spLocks noGrp="1"/>
          </p:cNvSpPr>
          <p:nvPr>
            <p:ph type="body" idx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810"/>
              </a:spcBef>
              <a:spcAft>
                <a:spcPts val="0"/>
              </a:spcAft>
              <a:buClr>
                <a:srgbClr val="262626"/>
              </a:buClr>
              <a:buSzPts val="4050"/>
              <a:buFont typeface="Arial" panose="020B0604020202020204"/>
              <a:buNone/>
              <a:defRPr sz="4050" b="0" i="0" u="none" strike="noStrike" cap="none">
                <a:solidFill>
                  <a:srgbClr val="26262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and Content">
  <p:cSld name="7_Title and Conten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6"/>
          <p:cNvSpPr txBox="1">
            <a:spLocks noGrp="1"/>
          </p:cNvSpPr>
          <p:nvPr>
            <p:ph type="body" idx="1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4000"/>
              <a:buFont typeface="Arial" panose="020B0604020202020204"/>
              <a:buNone/>
              <a:defRPr sz="40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66" name="Google Shape;66;p26"/>
          <p:cNvSpPr/>
          <p:nvPr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7" name="Google Shape;67;p26"/>
          <p:cNvSpPr/>
          <p:nvPr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8" name="Google Shape;68;p26"/>
          <p:cNvSpPr/>
          <p:nvPr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Slide">
  <p:cSld name="8_Title Slide">
    <p:bg>
      <p:bgPr>
        <a:solidFill>
          <a:schemeClr val="l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2"/>
          <p:cNvSpPr txBox="1">
            <a:spLocks noGrp="1"/>
          </p:cNvSpPr>
          <p:nvPr>
            <p:ph type="title"/>
          </p:nvPr>
        </p:nvSpPr>
        <p:spPr>
          <a:xfrm>
            <a:off x="1619672" y="0"/>
            <a:ext cx="7524328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3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bg>
      <p:bgPr>
        <a:solidFill>
          <a:srgbClr val="FDF1D2">
            <a:alpha val="49803"/>
          </a:srgbClr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4"/>
          <p:cNvSpPr/>
          <p:nvPr/>
        </p:nvSpPr>
        <p:spPr>
          <a:xfrm>
            <a:off x="3203848" y="-2322"/>
            <a:ext cx="2700000" cy="1806344"/>
          </a:xfrm>
          <a:custGeom>
            <a:avLst/>
            <a:gdLst/>
            <a:ahLst/>
            <a:cxnLst/>
            <a:rect l="l" t="t" r="r" b="b"/>
            <a:pathLst>
              <a:path w="2700000" h="1806344" extrusionOk="0">
                <a:moveTo>
                  <a:pt x="456344" y="0"/>
                </a:moveTo>
                <a:lnTo>
                  <a:pt x="2243656" y="0"/>
                </a:lnTo>
                <a:lnTo>
                  <a:pt x="2700000" y="456344"/>
                </a:lnTo>
                <a:lnTo>
                  <a:pt x="1350000" y="1806344"/>
                </a:lnTo>
                <a:lnTo>
                  <a:pt x="0" y="45634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0" name="Google Shape;20;p14"/>
          <p:cNvSpPr/>
          <p:nvPr/>
        </p:nvSpPr>
        <p:spPr>
          <a:xfrm>
            <a:off x="3746892" y="4331240"/>
            <a:ext cx="1650216" cy="812260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1" name="Google Shape;21;p14"/>
          <p:cNvSpPr/>
          <p:nvPr/>
        </p:nvSpPr>
        <p:spPr>
          <a:xfrm>
            <a:off x="4041648" y="4493810"/>
            <a:ext cx="1060704" cy="55436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2" name="Google Shape;22;p14"/>
          <p:cNvSpPr>
            <a:spLocks noGrp="1"/>
          </p:cNvSpPr>
          <p:nvPr>
            <p:ph type="pic" idx="2"/>
          </p:nvPr>
        </p:nvSpPr>
        <p:spPr>
          <a:xfrm>
            <a:off x="3293848" y="1"/>
            <a:ext cx="2520000" cy="171115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" name="Google Shape;25;p15"/>
          <p:cNvSpPr/>
          <p:nvPr/>
        </p:nvSpPr>
        <p:spPr>
          <a:xfrm>
            <a:off x="565878" y="1176692"/>
            <a:ext cx="1871760" cy="305124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" name="Google Shape;26;p15"/>
          <p:cNvSpPr/>
          <p:nvPr/>
        </p:nvSpPr>
        <p:spPr>
          <a:xfrm>
            <a:off x="2612855" y="1176061"/>
            <a:ext cx="1871760" cy="305124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7" name="Google Shape;27;p15"/>
          <p:cNvSpPr/>
          <p:nvPr/>
        </p:nvSpPr>
        <p:spPr>
          <a:xfrm>
            <a:off x="4659832" y="1175430"/>
            <a:ext cx="1871760" cy="30512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8" name="Google Shape;28;p15"/>
          <p:cNvSpPr/>
          <p:nvPr/>
        </p:nvSpPr>
        <p:spPr>
          <a:xfrm>
            <a:off x="6706810" y="1174799"/>
            <a:ext cx="1871760" cy="30512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" name="Google Shape;29;p15"/>
          <p:cNvSpPr>
            <a:spLocks noGrp="1"/>
          </p:cNvSpPr>
          <p:nvPr>
            <p:ph type="pic" idx="2"/>
          </p:nvPr>
        </p:nvSpPr>
        <p:spPr>
          <a:xfrm>
            <a:off x="825475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" name="Google Shape;30;p15"/>
          <p:cNvSpPr>
            <a:spLocks noGrp="1"/>
          </p:cNvSpPr>
          <p:nvPr>
            <p:ph type="pic" idx="3"/>
          </p:nvPr>
        </p:nvSpPr>
        <p:spPr>
          <a:xfrm>
            <a:off x="6966407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1" name="Google Shape;31;p15"/>
          <p:cNvSpPr>
            <a:spLocks noGrp="1"/>
          </p:cNvSpPr>
          <p:nvPr>
            <p:ph type="pic" idx="4"/>
          </p:nvPr>
        </p:nvSpPr>
        <p:spPr>
          <a:xfrm>
            <a:off x="2872452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" name="Google Shape;32;p15"/>
          <p:cNvSpPr>
            <a:spLocks noGrp="1"/>
          </p:cNvSpPr>
          <p:nvPr>
            <p:ph type="pic" idx="5"/>
          </p:nvPr>
        </p:nvSpPr>
        <p:spPr>
          <a:xfrm>
            <a:off x="4919429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6" descr="D:\KBM-정애\014-Fullppt\PNG이미지\모니터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233754" y="451443"/>
            <a:ext cx="3282039" cy="3272435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6"/>
          <p:cNvSpPr>
            <a:spLocks noGrp="1"/>
          </p:cNvSpPr>
          <p:nvPr>
            <p:ph type="pic" idx="2"/>
          </p:nvPr>
        </p:nvSpPr>
        <p:spPr>
          <a:xfrm>
            <a:off x="1363708" y="584771"/>
            <a:ext cx="2991584" cy="207677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6" name="Google Shape;36;p16"/>
          <p:cNvSpPr>
            <a:spLocks noGrp="1"/>
          </p:cNvSpPr>
          <p:nvPr>
            <p:ph type="pic" idx="3"/>
          </p:nvPr>
        </p:nvSpPr>
        <p:spPr>
          <a:xfrm>
            <a:off x="4143454" y="1295867"/>
            <a:ext cx="3055840" cy="223137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Slide">
  <p:cSld name="9_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id="39" name="Google Shape;39;p17" descr="D:\KBM-정애\014-Fullppt\PNG이미지\노트북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771800" y="2499742"/>
            <a:ext cx="3600400" cy="1831222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17"/>
          <p:cNvSpPr>
            <a:spLocks noGrp="1"/>
          </p:cNvSpPr>
          <p:nvPr>
            <p:ph type="pic" idx="2"/>
          </p:nvPr>
        </p:nvSpPr>
        <p:spPr>
          <a:xfrm>
            <a:off x="3753800" y="2764640"/>
            <a:ext cx="1711407" cy="124967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8"/>
          <p:cNvSpPr>
            <a:spLocks noGrp="1"/>
          </p:cNvSpPr>
          <p:nvPr>
            <p:ph type="pic" idx="2"/>
          </p:nvPr>
        </p:nvSpPr>
        <p:spPr>
          <a:xfrm>
            <a:off x="0" y="-1"/>
            <a:ext cx="9144000" cy="271621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0.xml"/><Relationship Id="rId8" Type="http://schemas.openxmlformats.org/officeDocument/2006/relationships/slideLayout" Target="../slideLayouts/slideLayout9.xml"/><Relationship Id="rId7" Type="http://schemas.openxmlformats.org/officeDocument/2006/relationships/slideLayout" Target="../slideLayouts/slideLayout8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1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"/>
          <p:cNvSpPr txBox="1"/>
          <p:nvPr/>
        </p:nvSpPr>
        <p:spPr>
          <a:xfrm>
            <a:off x="539552" y="2067694"/>
            <a:ext cx="8011026" cy="158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8000"/>
              <a:buFont typeface="Arial" panose="020B0604020202020204"/>
              <a:buNone/>
            </a:pPr>
            <a: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PRESTASI PIAGAM PELANGGAN</a:t>
            </a:r>
            <a:b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KEMENTERIAN PENGAJIAN TINGGI</a:t>
            </a:r>
            <a:br>
              <a:rPr lang="en-MY" sz="40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br>
              <a:rPr lang="en-MY" sz="40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 </a:t>
            </a:r>
            <a:r>
              <a:rPr lang="en-MY" sz="2700" b="0" i="0" u="none" strike="noStrike" cap="none" dirty="0" smtClean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MEI </a:t>
            </a: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2022 HINGGA </a:t>
            </a:r>
            <a:r>
              <a:rPr lang="en-MY" sz="2700" b="0" i="0" u="none" strike="noStrike" cap="none" dirty="0" smtClean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31 MEI </a:t>
            </a: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2022</a:t>
            </a:r>
            <a:endParaRPr sz="2700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74" name="Google Shape;74;p1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2317350" y="304800"/>
            <a:ext cx="4450452" cy="158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0" name="Google Shape;80;p2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2" name="Google Shape;82;p2"/>
          <p:cNvSpPr txBox="1"/>
          <p:nvPr/>
        </p:nvSpPr>
        <p:spPr>
          <a:xfrm>
            <a:off x="-34813" y="468379"/>
            <a:ext cx="814610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Surat tawaran biasiswa kepada pegawai dalam perkhidmatan dan mahasiswa dalam tempoh 7 hari bekerja selepas </a:t>
            </a:r>
            <a:endParaRPr sz="12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kelulusan pihak berkuasa melulus.</a:t>
            </a:r>
            <a:endParaRPr sz="11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3" name="Google Shape;83;p2"/>
          <p:cNvSpPr txBox="1">
            <a:spLocks noGrp="1"/>
          </p:cNvSpPr>
          <p:nvPr>
            <p:ph type="title"/>
          </p:nvPr>
        </p:nvSpPr>
        <p:spPr>
          <a:xfrm>
            <a:off x="0" y="12409"/>
            <a:ext cx="4248472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Biasiswa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84" name="Google Shape;84;p2"/>
          <p:cNvGraphicFramePr/>
          <p:nvPr/>
        </p:nvGraphicFramePr>
        <p:xfrm>
          <a:off x="35497" y="1292766"/>
          <a:ext cx="9051300" cy="193043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52525"/>
                <a:gridCol w="1119875"/>
                <a:gridCol w="1080125"/>
                <a:gridCol w="1080125"/>
                <a:gridCol w="1080125"/>
                <a:gridCol w="2138525"/>
              </a:tblGrid>
              <a:tr h="37085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</a:tr>
              <a:tr h="370850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cPr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tawaran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Biasiswa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kepada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pegawai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 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mahasiswa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7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selepas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pihak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berkuasa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melulus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"/>
          <p:cNvSpPr/>
          <p:nvPr/>
        </p:nvSpPr>
        <p:spPr>
          <a:xfrm>
            <a:off x="0" y="0"/>
            <a:ext cx="8244408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0" name="Google Shape;90;p3"/>
          <p:cNvSpPr txBox="1"/>
          <p:nvPr/>
        </p:nvSpPr>
        <p:spPr>
          <a:xfrm>
            <a:off x="0" y="472834"/>
            <a:ext cx="8172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Mengumumkan keputusan kemasukan pelajar dalam tempoh 30 hari bekerja sebelum pendaftaran pelajar baharu ke Universiti Awam, Politeknik, Kolej Komuniti dan Institusi Latihan Kemahiran Awam.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1" name="Google Shape;91;p3"/>
          <p:cNvSpPr txBox="1">
            <a:spLocks noGrp="1"/>
          </p:cNvSpPr>
          <p:nvPr>
            <p:ph type="title"/>
          </p:nvPr>
        </p:nvSpPr>
        <p:spPr>
          <a:xfrm>
            <a:off x="0" y="12409"/>
            <a:ext cx="5868144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Kemasukan Pelajar IPTA, JPT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92" name="Google Shape;92;p3"/>
          <p:cNvGraphicFramePr/>
          <p:nvPr/>
        </p:nvGraphicFramePr>
        <p:xfrm>
          <a:off x="35497" y="1277946"/>
          <a:ext cx="9051300" cy="229619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52525"/>
                <a:gridCol w="1119875"/>
                <a:gridCol w="1080125"/>
                <a:gridCol w="1080125"/>
                <a:gridCol w="1080125"/>
                <a:gridCol w="2138525"/>
              </a:tblGrid>
              <a:tr h="37085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</a:tr>
              <a:tr h="370850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cPr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Mengumumkan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keputusan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kemasukan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pelajar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sebelum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pendaftaran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pelajar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baharu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Universiti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Awam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,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Politeknik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,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Kolej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Komuniti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Institut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Latihan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Kemahiran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Awam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Tiada pelaporan Prestasi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Piagam Pelanggan bagi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 1 Mac hingga 31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Mac 2022 kerana sistem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UPUOnline bagi permohonan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lepasan SPM dan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STPM/Setaraf ditutup pada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31 Mac 2022. Jangkaan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pendaftaran pelajar baharu: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Lepasan SPM: Ogos 2022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Lepasan STPM/Setaraf: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Oktober 2022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93" name="Google Shape;93;p3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4" name="Google Shape;94;p3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0" name="Google Shape;100;p4"/>
          <p:cNvSpPr txBox="1"/>
          <p:nvPr/>
        </p:nvSpPr>
        <p:spPr>
          <a:xfrm>
            <a:off x="1768" y="577589"/>
            <a:ext cx="809862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Mengeluarkan kelulusan kepada Institusi Pendidikan Tinggi Swasta (IPTS) seperti berikut: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" name="Google Shape;101;p4"/>
          <p:cNvSpPr txBox="1">
            <a:spLocks noGrp="1"/>
          </p:cNvSpPr>
          <p:nvPr>
            <p:ph type="title"/>
          </p:nvPr>
        </p:nvSpPr>
        <p:spPr>
          <a:xfrm>
            <a:off x="0" y="12409"/>
            <a:ext cx="5868144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Standard Swasta, JPT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02" name="Google Shape;102;p4"/>
          <p:cNvGraphicFramePr/>
          <p:nvPr/>
        </p:nvGraphicFramePr>
        <p:xfrm>
          <a:off x="55490" y="968076"/>
          <a:ext cx="9051300" cy="4161765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3312375"/>
                <a:gridCol w="1008100"/>
                <a:gridCol w="936100"/>
                <a:gridCol w="1080125"/>
                <a:gridCol w="1080125"/>
                <a:gridCol w="1634475"/>
              </a:tblGrid>
              <a:tr h="348825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</a:tr>
              <a:tr h="244400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cPr/>
                </a:tc>
              </a:tr>
              <a:tr h="6020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Kebenaran Penubuhan IPTS dalam tempoh 44 hari bekerja setelah kesemua dokumen lengkap diterima.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740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Sijil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Perakuan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Pendaftaran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IPTS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(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termasuk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daripada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agensi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).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12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020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Mengendalikan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Kursus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Pengajian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Baharu/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Tambahan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mendapat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syor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MQA.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138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020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Sijil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Permit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Mengajar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5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686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740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Sokongan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Pas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Penggajian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Tenaga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Pengajar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Warga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Asing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5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31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103" name="Google Shape;103;p4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4" name="Google Shape;104;p4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0" name="Google Shape;110;p5"/>
          <p:cNvSpPr txBox="1"/>
          <p:nvPr/>
        </p:nvSpPr>
        <p:spPr>
          <a:xfrm>
            <a:off x="9392" y="318238"/>
            <a:ext cx="809862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Pemakluman keputusan bagi permohonan Skim Geran Penyelidikan Fundamental (FRGS) dikeluarkan dalam tempoh 30 hari bekerja selepas kelulusan Mesyuarat Jawatankuasa Pemandu Dana Penyelidikan, Kementerian Pengajian Tinggi.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1" name="Google Shape;111;p5"/>
          <p:cNvSpPr txBox="1">
            <a:spLocks noGrp="1"/>
          </p:cNvSpPr>
          <p:nvPr>
            <p:ph type="title"/>
          </p:nvPr>
        </p:nvSpPr>
        <p:spPr>
          <a:xfrm>
            <a:off x="0" y="-104398"/>
            <a:ext cx="7020272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Kecemerlangan Penyelidikan IPT, JPT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2" name="Google Shape;112;p5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3" name="Google Shape;113;p5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14" name="Google Shape;114;p5"/>
          <p:cNvGraphicFramePr/>
          <p:nvPr/>
        </p:nvGraphicFramePr>
        <p:xfrm>
          <a:off x="35502" y="1167318"/>
          <a:ext cx="9051300" cy="229619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52525"/>
                <a:gridCol w="1119875"/>
                <a:gridCol w="1080125"/>
                <a:gridCol w="1080125"/>
                <a:gridCol w="1080125"/>
                <a:gridCol w="2138525"/>
              </a:tblGrid>
              <a:tr h="37085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Masa / 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Piagam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Pelanggan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</a:tr>
              <a:tr h="370850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cPr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Pemakluman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keputusan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bagi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Skim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Geran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Penyelidikan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Fundamental (FRGS)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dikeluarkan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selepas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Mesyuarat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Jawatankuasa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Pemandu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Dana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Penyelidikan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,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Kementerian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Pengajian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Tinggi.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0" name="Google Shape;120;p6"/>
          <p:cNvSpPr txBox="1"/>
          <p:nvPr/>
        </p:nvSpPr>
        <p:spPr>
          <a:xfrm>
            <a:off x="0" y="413107"/>
            <a:ext cx="809862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Pengeluaran pinjaman Perbadanan Tabung Pendidikan Tinggi Nasional (PTPTN) baharu dibuat tidak melebihi 20 hari bekerja selepas dokumen perjanjian pinjaman yang sempurna diterima mengikut kelompok yang ditetapkan.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1" name="Google Shape;121;p6"/>
          <p:cNvSpPr txBox="1">
            <a:spLocks noGrp="1"/>
          </p:cNvSpPr>
          <p:nvPr>
            <p:ph type="title"/>
          </p:nvPr>
        </p:nvSpPr>
        <p:spPr>
          <a:xfrm>
            <a:off x="0" y="-104398"/>
            <a:ext cx="8172400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 panose="020B0604020202020204"/>
              <a:buNone/>
            </a:pP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Perbadanan Tabung Pendidikan Tinggi Nasional (PTPTN)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2" name="Google Shape;122;p6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3" name="Google Shape;123;p6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24" name="Google Shape;124;p6"/>
          <p:cNvGraphicFramePr/>
          <p:nvPr/>
        </p:nvGraphicFramePr>
        <p:xfrm>
          <a:off x="35497" y="1277946"/>
          <a:ext cx="9051300" cy="229619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52525"/>
                <a:gridCol w="1119875"/>
                <a:gridCol w="1080125"/>
                <a:gridCol w="1080125"/>
                <a:gridCol w="1080125"/>
                <a:gridCol w="2138525"/>
              </a:tblGrid>
              <a:tr h="37085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</a:tr>
              <a:tr h="370850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cPr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Pengeluaran pinjaman Perbadanan Tabung Pendidikan Tinggi Nasional (PTPTN) baharu dibuat tidak melebihi 20 hari bekerja selepas dokumen perjanjian pinjaman yang sempurna diterima mengikut kelompok yang ditetapkan.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8,116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0" name="Google Shape;130;p7"/>
          <p:cNvSpPr txBox="1"/>
          <p:nvPr/>
        </p:nvSpPr>
        <p:spPr>
          <a:xfrm>
            <a:off x="0" y="413107"/>
            <a:ext cx="809862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Permohonan Akreditasi Penuh yang telah diproses dan diselesaikan dalam tempoh 9 minggu bermula dari pengesahan dokumen lengkap sehingga siaran keputusan di Portal MQA.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1" name="Google Shape;131;p7"/>
          <p:cNvSpPr txBox="1">
            <a:spLocks noGrp="1"/>
          </p:cNvSpPr>
          <p:nvPr>
            <p:ph type="title"/>
          </p:nvPr>
        </p:nvSpPr>
        <p:spPr>
          <a:xfrm>
            <a:off x="0" y="-104398"/>
            <a:ext cx="8172400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 panose="020B0604020202020204"/>
              <a:buNone/>
            </a:pP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Agensi Kelayakan Malaysia (MQA)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2" name="Google Shape;132;p7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3" name="Google Shape;133;p7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34" name="Google Shape;134;p7"/>
          <p:cNvGraphicFramePr/>
          <p:nvPr/>
        </p:nvGraphicFramePr>
        <p:xfrm>
          <a:off x="35497" y="1277946"/>
          <a:ext cx="9051300" cy="193043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52525"/>
                <a:gridCol w="1119875"/>
                <a:gridCol w="1080125"/>
                <a:gridCol w="1080125"/>
                <a:gridCol w="1080125"/>
                <a:gridCol w="2138525"/>
              </a:tblGrid>
              <a:tr h="37085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</a:tr>
              <a:tr h="370850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cPr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Akreditasi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Penuh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yang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diproses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diselesaikan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9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minggu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bermula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pengesahan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sehingga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siaran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keputusan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di Portal MQA.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28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ection Break Slide Master">
  <a:themeElements>
    <a:clrScheme name="ALLPPT-COLOR-A0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0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4840</Words>
  <Application>WPS Presentation</Application>
  <PresentationFormat>On-screen Show (16:9)</PresentationFormat>
  <Paragraphs>322</Paragraphs>
  <Slides>7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7</vt:i4>
      </vt:variant>
    </vt:vector>
  </HeadingPairs>
  <TitlesOfParts>
    <vt:vector size="16" baseType="lpstr">
      <vt:lpstr>Arial</vt:lpstr>
      <vt:lpstr>SimSun</vt:lpstr>
      <vt:lpstr>Wingdings</vt:lpstr>
      <vt:lpstr>Arial</vt:lpstr>
      <vt:lpstr>Calibri</vt:lpstr>
      <vt:lpstr>Microsoft YaHei</vt:lpstr>
      <vt:lpstr>Arial Unicode MS</vt:lpstr>
      <vt:lpstr>Section Break Slide Master</vt:lpstr>
      <vt:lpstr>Contents Slide Master</vt:lpstr>
      <vt:lpstr>PowerPoint 演示文稿</vt:lpstr>
      <vt:lpstr>Bahagian Biasiswa</vt:lpstr>
      <vt:lpstr>Bahagian Kemasukan Pelajar IPTA, JPT</vt:lpstr>
      <vt:lpstr>Bahagian Standard Swasta, JPT</vt:lpstr>
      <vt:lpstr>Bahagian Kecemerlangan Penyelidikan IPT, JPT</vt:lpstr>
      <vt:lpstr>Perbadanan Tabung Pendidikan Tinggi Nasional (PTPTN)</vt:lpstr>
      <vt:lpstr>Agensi Kelayakan Malaysia (MQA)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OPTIPLEX 5250 AIO</cp:lastModifiedBy>
  <cp:revision>24</cp:revision>
  <dcterms:created xsi:type="dcterms:W3CDTF">2016-12-01T00:32:00Z</dcterms:created>
  <dcterms:modified xsi:type="dcterms:W3CDTF">2022-06-08T06:05:43Z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E168DEE08D2C4AE6958B2C16D95B0664</vt:lpwstr>
  </property>
  <property fmtid="{D5CDD505-2E9C-101B-9397-08002B2CF9AE}" pid="3" name="KSOProductBuildVer">
    <vt:lpwstr>1033-11.2.0.11130</vt:lpwstr>
  </property>
</Properties>
</file>