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2BC9B7-EDFA-4530-B83F-80F91B339B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>
            <a:spLocks noGrp="1"/>
          </p:cNvSpPr>
          <p:nvPr>
            <p:ph type="pic" idx="2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19"/>
          <p:cNvSpPr>
            <a:spLocks noGrp="1"/>
          </p:cNvSpPr>
          <p:nvPr>
            <p:ph type="pic" idx="3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19"/>
          <p:cNvSpPr>
            <a:spLocks noGrp="1"/>
          </p:cNvSpPr>
          <p:nvPr>
            <p:ph type="pic" idx="4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>
            <a:spLocks noGrp="1"/>
          </p:cNvSpPr>
          <p:nvPr>
            <p:ph type="pic" idx="2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20"/>
          <p:cNvSpPr>
            <a:spLocks noGrp="1"/>
          </p:cNvSpPr>
          <p:nvPr>
            <p:ph type="pic" idx="3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0" name="Google Shape;50;p20"/>
          <p:cNvSpPr>
            <a:spLocks noGrp="1"/>
          </p:cNvSpPr>
          <p:nvPr>
            <p:ph type="pic" idx="4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>
            <a:spLocks noGrp="1"/>
          </p:cNvSpPr>
          <p:nvPr>
            <p:ph type="pic" idx="2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" name="Google Shape;53;p21"/>
          <p:cNvSpPr>
            <a:spLocks noGrp="1"/>
          </p:cNvSpPr>
          <p:nvPr>
            <p:ph type="pic" idx="3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" name="Google Shape;54;p21"/>
          <p:cNvSpPr>
            <a:spLocks noGrp="1"/>
          </p:cNvSpPr>
          <p:nvPr>
            <p:ph type="pic" idx="4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>
            <a:spLocks noGrp="1"/>
          </p:cNvSpPr>
          <p:nvPr>
            <p:ph type="pic" idx="2"/>
          </p:nvPr>
        </p:nvSpPr>
        <p:spPr>
          <a:xfrm>
            <a:off x="3563888" y="638650"/>
            <a:ext cx="4320480" cy="45048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5635630" y="1"/>
            <a:ext cx="3508370" cy="43392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>
            <a:spLocks noGrp="1"/>
          </p:cNvSpPr>
          <p:nvPr>
            <p:ph type="pic" idx="2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5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 panose="020B0604020202020204"/>
              <a:buNone/>
              <a:defRPr sz="4050" b="0" i="0" u="none" strike="noStrike" cap="none">
                <a:solidFill>
                  <a:srgbClr val="26262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 panose="020B0604020202020204"/>
              <a:buNone/>
              <a:defRPr sz="40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66" name="Google Shape;66;p2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Google Shape;67;p2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" name="Google Shape;68;p2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619672" y="0"/>
            <a:ext cx="7524328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rgbClr val="FDF1D2">
            <a:alpha val="49803"/>
          </a:srgbClr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 extrusionOk="0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3746892" y="4331240"/>
            <a:ext cx="1650216" cy="812260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21;p14"/>
          <p:cNvSpPr/>
          <p:nvPr/>
        </p:nvSpPr>
        <p:spPr>
          <a:xfrm>
            <a:off x="4041648" y="4493810"/>
            <a:ext cx="1060704" cy="5543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22;p14"/>
          <p:cNvSpPr>
            <a:spLocks noGrp="1"/>
          </p:cNvSpPr>
          <p:nvPr>
            <p:ph type="pic" idx="2"/>
          </p:nvPr>
        </p:nvSpPr>
        <p:spPr>
          <a:xfrm>
            <a:off x="3293848" y="1"/>
            <a:ext cx="2520000" cy="17111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5"/>
          <p:cNvSpPr/>
          <p:nvPr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27;p15"/>
          <p:cNvSpPr/>
          <p:nvPr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28;p15"/>
          <p:cNvSpPr/>
          <p:nvPr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29;p15"/>
          <p:cNvSpPr>
            <a:spLocks noGrp="1"/>
          </p:cNvSpPr>
          <p:nvPr>
            <p:ph type="pic" idx="2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15"/>
          <p:cNvSpPr>
            <a:spLocks noGrp="1"/>
          </p:cNvSpPr>
          <p:nvPr>
            <p:ph type="pic" idx="3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5"/>
          <p:cNvSpPr>
            <a:spLocks noGrp="1"/>
          </p:cNvSpPr>
          <p:nvPr>
            <p:ph type="pic" idx="4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" name="Google Shape;32;p15"/>
          <p:cNvSpPr>
            <a:spLocks noGrp="1"/>
          </p:cNvSpPr>
          <p:nvPr>
            <p:ph type="pic" idx="5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D:\KBM-정애\014-Fullppt\PNG이미지\모니터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233754" y="451443"/>
            <a:ext cx="3282039" cy="3272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>
            <a:spLocks noGrp="1"/>
          </p:cNvSpPr>
          <p:nvPr>
            <p:ph type="pic" idx="2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" name="Google Shape;36;p16"/>
          <p:cNvSpPr>
            <a:spLocks noGrp="1"/>
          </p:cNvSpPr>
          <p:nvPr>
            <p:ph type="pic" idx="3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9" name="Google Shape;39;p17" descr="D:\KBM-정애\014-Fullppt\PNG이미지\노트북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771800" y="2499742"/>
            <a:ext cx="3600400" cy="183122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>
            <a:spLocks noGrp="1"/>
          </p:cNvSpPr>
          <p:nvPr>
            <p:ph type="pic" idx="2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/>
        </p:nvSpPr>
        <p:spPr>
          <a:xfrm>
            <a:off x="539552" y="2067694"/>
            <a:ext cx="8011026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42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PRESTASI PIAGAM PELANGGAN</a:t>
            </a:r>
            <a:b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KEMENTERIAN</a:t>
            </a:r>
            <a:endParaRPr lang="en-MY" sz="3800" b="1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endParaRPr lang="en-MY" sz="3800" b="1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000"/>
              <a:buFont typeface="Arial" panose="020B0604020202020204"/>
              <a:buNone/>
            </a:pPr>
            <a:r>
              <a:rPr lang="en-MY" sz="3800" b="1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PENGAJIAN TINGGI</a:t>
            </a: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MY" sz="40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 </a:t>
            </a:r>
            <a:r>
              <a:rPr lang="en-US" alt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JUN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 HINGGA 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</a:t>
            </a:r>
            <a:r>
              <a:rPr lang="en-US" alt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 JUN</a:t>
            </a:r>
            <a:r>
              <a:rPr lang="en-MY" sz="2700" b="0" i="0" u="none" strike="noStrike" cap="none" dirty="0" smtClean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MY" sz="2700" b="0" i="0" u="none" strike="noStrike" cap="none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2022</a:t>
            </a:r>
            <a:endParaRPr sz="2700" b="0" i="0" u="none" strike="noStrike" cap="none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17350" y="304800"/>
            <a:ext cx="4450452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-34813" y="468379"/>
            <a:ext cx="814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Surat tawaran biasiswa kepada pegawai dalam perkhidmatan dan mahasiswa dalam tempoh 7 hari bekerja selepas </a:t>
            </a:r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kelulusan pihak berkuasa melulus.</a:t>
            </a:r>
            <a:endParaRPr sz="11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42484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Biasiswa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84" name="Google Shape;84;p2"/>
          <p:cNvGraphicFramePr/>
          <p:nvPr/>
        </p:nvGraphicFramePr>
        <p:xfrm>
          <a:off x="35497" y="129276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tawaran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Biasiswa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kepada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pegawai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 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mahasiswa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7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pihak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berkuasa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melulus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Tiada penawaran biasiswa pada bulan Jun 2022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0"/>
            <a:ext cx="824440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472834"/>
            <a:ext cx="8172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Mengumumkan keputusan kemasukan pelajar dalam tempoh 30 hari bekerja sebelum pendaftaran pelajar baharu ke Universiti Awam, Politeknik, Kolej Komuniti dan Institusi Latihan Kemahiran Awam.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Kemasukan Pelajar IPTA,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92" name="Google Shape;92;p3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Mengumumkan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kemasukan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sebelum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baharu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Universiti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Politeknik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Kolej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Komuniti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Institut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Latihan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Kemahiran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Awam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p3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1768" y="577589"/>
            <a:ext cx="80986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Mengeluarkan kelulusan kepada Institusi Pendidikan Tinggi Swasta (IPTS) seperti berikut: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0" y="12409"/>
            <a:ext cx="5868144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Standard Swasta,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02" name="Google Shape;102;p4"/>
          <p:cNvGraphicFramePr/>
          <p:nvPr/>
        </p:nvGraphicFramePr>
        <p:xfrm>
          <a:off x="55490" y="968076"/>
          <a:ext cx="9051300" cy="4161765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3312375"/>
                <a:gridCol w="1008100"/>
                <a:gridCol w="936100"/>
                <a:gridCol w="1080125"/>
                <a:gridCol w="1080125"/>
                <a:gridCol w="1634475"/>
              </a:tblGrid>
              <a:tr h="3488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2444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Kebenaran Penubuhan IPTS dalam tempoh 44 hari bekerja setelah kesemua dokumen lengkap diterima.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Perakuan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Pendaftaran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IPTS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(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termasuk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daripada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agensi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11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Mengendalikan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Kursus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Baharu/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Tambahan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mendapat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syor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111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020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Sijil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Permit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941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740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Surat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Sokongan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Pas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Tenaga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Pengajar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Warga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Asing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5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kesemua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diterima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58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03" name="Google Shape;103;p4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4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9392" y="318238"/>
            <a:ext cx="8098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Pemakluman keputusan bagi permohonan Skim Geran Penyelidikan Fundamental (FRGS) dikeluarkan dalam tempoh 30 hari bekerja selepas kelulusan Mesyuarat Jawatankuasa Pemandu Dana Penyelidikan, Kementerian Pengajian Tinggi.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7020272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 panose="020B0604020202020204"/>
              <a:buNone/>
            </a:pPr>
            <a:r>
              <a:rPr lang="en-MY" sz="24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Bahagian </a:t>
            </a: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Kecemerlangan Penyelidikan IPT, JPT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5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14" name="Google Shape;114;p5"/>
          <p:cNvGraphicFramePr/>
          <p:nvPr/>
        </p:nvGraphicFramePr>
        <p:xfrm>
          <a:off x="35502" y="1167318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Masa / 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Piagam</a:t>
                      </a:r>
                      <a:r>
                        <a:rPr lang="en-MY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u="none" strike="noStrike" cap="none" dirty="0" err="1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Pelanggan</a:t>
                      </a:r>
                      <a:endParaRPr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Pemakluman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bagi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Skim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Geran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Fundamental (FRGS)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dikeluarkan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30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hari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bekerja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selepas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kelulusan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Mesyuarat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Jawatankuasa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Pemandu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Dana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Penyelidikan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Kementerian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Pengajian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Tinggi.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Proses penilaian secara dalam talian telah selesai dilaksanakan di peringkat Kementerian. Pihak BKPI JPT bersama Jawatankuasa Penilaian Dana Penyelidikan KPT telah selesai memuktamadkan cadangan perakuan projek-projek FRGS Tahun 2022.Cadangan ini telah dibentangkan dan telah mendapat kelulusan Mesyuarat Jawatankuasa Pemandu Dana Penyelidikan KPT Bilangan 5 Tahun 2022 pada 27 Jun 2022. Keputusan permohonan akan dimaklumkan kepada semua institusi yang terlibat dalam tempoh 30 hari bekerja iaitu selewat-lewatnya pada 8 Ogos 2022.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Pengeluaran pinjaman Perbadanan Tabung Pendidikan Tinggi Nasional (PTPTN) baharu dibuat tidak melebihi 20 hari bekerja selepas dokumen perjanjian pinjaman yang sempurna diterima mengikut kelompok yang ditetapkan.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Perbadanan Tabung Pendidikan Tinggi Nasional (PTPTN)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2" name="Google Shape;122;p6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6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24" name="Google Shape;124;p6"/>
          <p:cNvGraphicFramePr/>
          <p:nvPr/>
        </p:nvGraphicFramePr>
        <p:xfrm>
          <a:off x="35497" y="1277946"/>
          <a:ext cx="9051300" cy="229619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Pengeluaran pinjaman Perbadanan Tabung Pendidikan Tinggi Nasional (PTPTN) baharu dibuat tidak melebihi 20 hari bekerja selepas dokumen perjanjian pinjaman yang sempurna diterima mengikut kelompok yang ditetapkan.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4,766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0" y="0"/>
            <a:ext cx="8172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0" y="413107"/>
            <a:ext cx="80986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Permohonan Akreditasi Penuh yang telah diproses dan diselesaikan dalam tempoh 9 minggu bermula dari pengesahan dokumen lengkap sehingga siaran keputusan di Portal MQA.</a:t>
            </a: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7"/>
          <p:cNvSpPr txBox="1">
            <a:spLocks noGrp="1"/>
          </p:cNvSpPr>
          <p:nvPr>
            <p:ph type="title"/>
          </p:nvPr>
        </p:nvSpPr>
        <p:spPr>
          <a:xfrm>
            <a:off x="0" y="-104398"/>
            <a:ext cx="8172400" cy="54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 panose="020B0604020202020204"/>
              <a:buNone/>
            </a:pPr>
            <a:r>
              <a:rPr lang="en-MY" sz="2400">
                <a:solidFill>
                  <a:schemeClr val="accent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Agensi Kelayakan Malaysia (MQA)</a:t>
            </a:r>
            <a:endParaRPr sz="2400">
              <a:solidFill>
                <a:schemeClr val="accent5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7"/>
          <p:cNvSpPr/>
          <p:nvPr/>
        </p:nvSpPr>
        <p:spPr>
          <a:xfrm rot="-5400000">
            <a:off x="8495723" y="292814"/>
            <a:ext cx="752491" cy="360041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7"/>
          <p:cNvSpPr/>
          <p:nvPr/>
        </p:nvSpPr>
        <p:spPr>
          <a:xfrm rot="-5400000">
            <a:off x="8380654" y="227114"/>
            <a:ext cx="920853" cy="491442"/>
          </a:xfrm>
          <a:prstGeom prst="triangle">
            <a:avLst>
              <a:gd name="adj" fmla="val 50000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134" name="Google Shape;134;p7"/>
          <p:cNvGraphicFramePr/>
          <p:nvPr/>
        </p:nvGraphicFramePr>
        <p:xfrm>
          <a:off x="35497" y="1277946"/>
          <a:ext cx="9051300" cy="1930430"/>
        </p:xfrm>
        <a:graphic>
          <a:graphicData uri="http://schemas.openxmlformats.org/drawingml/2006/table">
            <a:tbl>
              <a:tblPr>
                <a:noFill/>
                <a:tableStyleId>{052BC9B7-EDFA-4530-B83F-80F91B339B45}</a:tableStyleId>
              </a:tblPr>
              <a:tblGrid>
                <a:gridCol w="2552525"/>
                <a:gridCol w="1119875"/>
                <a:gridCol w="1080125"/>
                <a:gridCol w="1080125"/>
                <a:gridCol w="1080125"/>
                <a:gridCol w="2138525"/>
              </a:tblGrid>
              <a:tr h="3708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Perkhidmatan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Menepati Tempoh Masa / 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Tidak Menepati Tempoh Masa / Standard Piagam Pelanggan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Justifikasi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</a:tr>
              <a:tr h="37085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Jumlah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9050" lvl="0" indent="0" algn="ctr" rtl="0">
                        <a:lnSpc>
                          <a:spcPct val="8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u="none" strike="noStrike" cap="none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Peratusan</a:t>
                      </a:r>
                      <a:endParaRPr sz="1200" u="none" strike="noStrike" cap="none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0C0"/>
                    </a:solidFill>
                  </a:tcPr>
                </a:tc>
                <a:tc vMerge="1"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Permohonan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Akreditasi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Penuh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yang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telah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diproses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diselesaikan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dalam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tempoh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9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minggu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bermula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dari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pengesahan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dokumen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lengkap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sehingga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siaran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MY" sz="1200" b="0" i="0" u="none" strike="noStrike" cap="none" dirty="0" err="1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keputusan</a:t>
                      </a:r>
                      <a:r>
                        <a:rPr lang="en-MY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di Portal MQA.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22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100%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u="none" strike="noStrike" cap="none" dirty="0"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u="none" strike="noStrike" cap="none" dirty="0"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2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 panose="020B0604020202020204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-</a:t>
                      </a:r>
                      <a:endParaRPr lang="en-US" sz="1200" b="0" i="0" u="none" strike="noStrike" cap="none" dirty="0">
                        <a:solidFill>
                          <a:srgbClr val="000000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68575" marR="68575" marT="45725" marB="4572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5137</Words>
  <Application>WPS Presentation</Application>
  <PresentationFormat>On-screen Show (16:9)</PresentationFormat>
  <Paragraphs>268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Section Break Slide Master</vt:lpstr>
      <vt:lpstr>Contents Slide Master</vt:lpstr>
      <vt:lpstr>PowerPoint 演示文稿</vt:lpstr>
      <vt:lpstr>Bahagian Biasiswa</vt:lpstr>
      <vt:lpstr>Bahagian Kemasukan Pelajar IPTA, JPT</vt:lpstr>
      <vt:lpstr>Bahagian Standard Swasta, JPT</vt:lpstr>
      <vt:lpstr>Bahagian Kecemerlangan Penyelidikan IPT, JPT</vt:lpstr>
      <vt:lpstr>Perbadanan Tabung Pendidikan Tinggi Nasional (PTPTN)</vt:lpstr>
      <vt:lpstr>Agensi Kelayakan Malaysia (MQA)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OPTIPLEX 5250 AIO</cp:lastModifiedBy>
  <cp:revision>34</cp:revision>
  <dcterms:created xsi:type="dcterms:W3CDTF">2016-12-01T00:32:00Z</dcterms:created>
  <dcterms:modified xsi:type="dcterms:W3CDTF">2022-07-15T04:04:07Z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AD405DF0080A453D8940A9253A9B5AC3</vt:lpwstr>
  </property>
  <property fmtid="{D5CDD505-2E9C-101B-9397-08002B2CF9AE}" pid="3" name="KSOProductBuildVer">
    <vt:lpwstr>1033-11.2.0.11191</vt:lpwstr>
  </property>
</Properties>
</file>