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autoCompressPictures="0">
  <p:sldMasterIdLst>
    <p:sldMasterId id="2147483648" r:id="rId1"/>
    <p:sldMasterId id="2147483650" r:id="rId3"/>
  </p:sldMasterIdLst>
  <p:notesMasterIdLst>
    <p:notesMasterId r:id="rId5"/>
  </p:notesMasterIdLst>
  <p:sldIdLst>
    <p:sldId id="256" r:id="rId4"/>
    <p:sldId id="257" r:id="rId6"/>
    <p:sldId id="258" r:id="rId7"/>
    <p:sldId id="259" r:id="rId8"/>
    <p:sldId id="260" r:id="rId9"/>
    <p:sldId id="261" r:id="rId10"/>
    <p:sldId id="262" r:id="rId11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深色样式 1 - 强调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52BC9B7-EDFA-4530-B83F-80F91B339B45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Style>
        <a:tcBdr/>
      </a:tcStyle>
    </a:band1H>
    <a:band2H>
      <a:tcStyle>
        <a:tcBdr/>
      </a:tcStyle>
    </a:band2H>
    <a:band1V>
      <a:tcStyle>
        <a:tcBdr/>
      </a:tcStyle>
    </a:band1V>
    <a:band2V>
      <a:tcStyle>
        <a:tcBdr/>
      </a:tcStyle>
    </a:band2V>
    <a:lastCol>
      <a:tcStyle>
        <a:tcBdr/>
      </a:tcStyle>
    </a:lastCol>
    <a:firstCol>
      <a:tcStyle>
        <a:tcBdr/>
      </a:tcStyle>
    </a:firstCol>
    <a:lastRow>
      <a:tcStyle>
        <a:tcBdr/>
      </a:tcStyle>
    </a:lastRow>
    <a:seCell>
      <a:tcStyle>
        <a:tcBdr/>
      </a:tcStyle>
    </a:seCell>
    <a:swCell>
      <a:tcStyle>
        <a:tcBdr/>
      </a:tcStyle>
    </a:swCell>
    <a:firstRow>
      <a:tcStyle>
        <a:tcBdr/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39" d="100"/>
          <a:sy n="139" d="100"/>
        </p:scale>
        <p:origin x="726" y="12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/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/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/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/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rPr>
            </a:fld>
            <a:endParaRPr sz="1200" b="0" i="0" u="none" strike="noStrike" cap="none">
              <a:solidFill>
                <a:schemeClr val="dk1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71" name="Google Shape;7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77" name="Google Shape;7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87" name="Google Shape;8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97" name="Google Shape;97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07" name="Google Shape;107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17" name="Google Shape;117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27" name="Google Shape;127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Title Slide">
  <p:cSld name="4_Title Slide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9"/>
          <p:cNvSpPr>
            <a:spLocks noGrp="1"/>
          </p:cNvSpPr>
          <p:nvPr>
            <p:ph type="pic" idx="2"/>
          </p:nvPr>
        </p:nvSpPr>
        <p:spPr>
          <a:xfrm>
            <a:off x="548178" y="557440"/>
            <a:ext cx="2592000" cy="40320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45" name="Google Shape;45;p19"/>
          <p:cNvSpPr>
            <a:spLocks noGrp="1"/>
          </p:cNvSpPr>
          <p:nvPr>
            <p:ph type="pic" idx="3"/>
          </p:nvPr>
        </p:nvSpPr>
        <p:spPr>
          <a:xfrm>
            <a:off x="6012448" y="557440"/>
            <a:ext cx="2592000" cy="40320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46" name="Google Shape;46;p19"/>
          <p:cNvSpPr>
            <a:spLocks noGrp="1"/>
          </p:cNvSpPr>
          <p:nvPr>
            <p:ph type="pic" idx="4"/>
          </p:nvPr>
        </p:nvSpPr>
        <p:spPr>
          <a:xfrm>
            <a:off x="3280313" y="557440"/>
            <a:ext cx="2592000" cy="4032000"/>
          </a:xfrm>
          <a:prstGeom prst="rect">
            <a:avLst/>
          </a:prstGeom>
          <a:solidFill>
            <a:srgbClr val="BFBFBF"/>
          </a:solidFill>
          <a:ln>
            <a:noFill/>
          </a:ln>
        </p:spPr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Title and Content">
  <p:cSld name="4_Title and Conten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20"/>
          <p:cNvSpPr>
            <a:spLocks noGrp="1"/>
          </p:cNvSpPr>
          <p:nvPr>
            <p:ph type="pic" idx="2"/>
          </p:nvPr>
        </p:nvSpPr>
        <p:spPr>
          <a:xfrm>
            <a:off x="3059900" y="1"/>
            <a:ext cx="3024200" cy="257175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49" name="Google Shape;49;p20"/>
          <p:cNvSpPr>
            <a:spLocks noGrp="1"/>
          </p:cNvSpPr>
          <p:nvPr>
            <p:ph type="pic" idx="3"/>
          </p:nvPr>
        </p:nvSpPr>
        <p:spPr>
          <a:xfrm>
            <a:off x="4572100" y="2571750"/>
            <a:ext cx="1512000" cy="257175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50" name="Google Shape;50;p20"/>
          <p:cNvSpPr>
            <a:spLocks noGrp="1"/>
          </p:cNvSpPr>
          <p:nvPr>
            <p:ph type="pic" idx="4"/>
          </p:nvPr>
        </p:nvSpPr>
        <p:spPr>
          <a:xfrm>
            <a:off x="3059900" y="2571750"/>
            <a:ext cx="1512000" cy="257175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Title Slide">
  <p:cSld name="5_Title Slide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21"/>
          <p:cNvSpPr>
            <a:spLocks noGrp="1"/>
          </p:cNvSpPr>
          <p:nvPr>
            <p:ph type="pic" idx="2"/>
          </p:nvPr>
        </p:nvSpPr>
        <p:spPr>
          <a:xfrm>
            <a:off x="2426012" y="540000"/>
            <a:ext cx="1728192" cy="4037065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53" name="Google Shape;53;p21"/>
          <p:cNvSpPr>
            <a:spLocks noGrp="1"/>
          </p:cNvSpPr>
          <p:nvPr>
            <p:ph type="pic" idx="3"/>
          </p:nvPr>
        </p:nvSpPr>
        <p:spPr>
          <a:xfrm>
            <a:off x="553804" y="540000"/>
            <a:ext cx="1728192" cy="4037065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54" name="Google Shape;54;p21"/>
          <p:cNvSpPr>
            <a:spLocks noGrp="1"/>
          </p:cNvSpPr>
          <p:nvPr>
            <p:ph type="pic" idx="4"/>
          </p:nvPr>
        </p:nvSpPr>
        <p:spPr>
          <a:xfrm>
            <a:off x="4298220" y="540000"/>
            <a:ext cx="1728192" cy="4037065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Title and Content">
  <p:cSld name="5_Title and Content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22"/>
          <p:cNvSpPr>
            <a:spLocks noGrp="1"/>
          </p:cNvSpPr>
          <p:nvPr>
            <p:ph type="pic" idx="2"/>
          </p:nvPr>
        </p:nvSpPr>
        <p:spPr>
          <a:xfrm>
            <a:off x="0" y="-1"/>
            <a:ext cx="9144000" cy="5143501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_Title Slide">
  <p:cSld name="6_Title Slide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23"/>
          <p:cNvSpPr>
            <a:spLocks noGrp="1"/>
          </p:cNvSpPr>
          <p:nvPr>
            <p:ph type="pic" idx="2"/>
          </p:nvPr>
        </p:nvSpPr>
        <p:spPr>
          <a:xfrm>
            <a:off x="3563888" y="638650"/>
            <a:ext cx="4320480" cy="4504851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59" name="Google Shape;59;p23"/>
          <p:cNvSpPr>
            <a:spLocks noGrp="1"/>
          </p:cNvSpPr>
          <p:nvPr>
            <p:ph type="pic" idx="3"/>
          </p:nvPr>
        </p:nvSpPr>
        <p:spPr>
          <a:xfrm>
            <a:off x="5635630" y="1"/>
            <a:ext cx="3508370" cy="4339267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_Title and Content">
  <p:cSld name="6_Title and Content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24"/>
          <p:cNvSpPr>
            <a:spLocks noGrp="1"/>
          </p:cNvSpPr>
          <p:nvPr>
            <p:ph type="pic" idx="2"/>
          </p:nvPr>
        </p:nvSpPr>
        <p:spPr>
          <a:xfrm>
            <a:off x="0" y="0"/>
            <a:ext cx="5076056" cy="5143500"/>
          </a:xfrm>
          <a:prstGeom prst="rect">
            <a:avLst/>
          </a:prstGeom>
          <a:solidFill>
            <a:srgbClr val="BFBFBF"/>
          </a:solidFill>
          <a:ln>
            <a:noFill/>
          </a:ln>
        </p:spPr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hapes sets layout">
  <p:cSld name="shapes sets layout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25"/>
          <p:cNvSpPr txBox="1">
            <a:spLocks noGrp="1"/>
          </p:cNvSpPr>
          <p:nvPr>
            <p:ph type="body" idx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ctr" rtl="0">
              <a:spcBef>
                <a:spcPts val="810"/>
              </a:spcBef>
              <a:spcAft>
                <a:spcPts val="0"/>
              </a:spcAft>
              <a:buClr>
                <a:srgbClr val="262626"/>
              </a:buClr>
              <a:buSzPts val="4050"/>
              <a:buFont typeface="Arial" panose="020B0604020202020204"/>
              <a:buNone/>
              <a:defRPr sz="4050" b="0" i="0" u="none" strike="noStrike" cap="none">
                <a:solidFill>
                  <a:srgbClr val="262626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Char char="–"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/>
              <a:buChar char="•"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–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»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•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•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•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•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7_Title and Content">
  <p:cSld name="7_Title and Content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26"/>
          <p:cNvSpPr txBox="1">
            <a:spLocks noGrp="1"/>
          </p:cNvSpPr>
          <p:nvPr>
            <p:ph type="body" idx="1"/>
          </p:nvPr>
        </p:nvSpPr>
        <p:spPr>
          <a:xfrm>
            <a:off x="0" y="123478"/>
            <a:ext cx="9144000" cy="5760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ctr" rtl="0">
              <a:spcBef>
                <a:spcPts val="800"/>
              </a:spcBef>
              <a:spcAft>
                <a:spcPts val="0"/>
              </a:spcAft>
              <a:buClr>
                <a:srgbClr val="3F3F3F"/>
              </a:buClr>
              <a:buSzPts val="4000"/>
              <a:buFont typeface="Arial" panose="020B0604020202020204"/>
              <a:buNone/>
              <a:defRPr sz="4000" b="0" i="0" u="none" strike="noStrike" cap="none">
                <a:solidFill>
                  <a:srgbClr val="3F3F3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Char char="–"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/>
              <a:buChar char="•"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–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»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•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•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•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•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66" name="Google Shape;66;p26"/>
          <p:cNvSpPr/>
          <p:nvPr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67" name="Google Shape;67;p26"/>
          <p:cNvSpPr/>
          <p:nvPr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lt1">
              <a:alpha val="40784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68" name="Google Shape;68;p26"/>
          <p:cNvSpPr/>
          <p:nvPr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lt1">
              <a:alpha val="22745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8_Title Slide">
  <p:cSld name="8_Title Slide">
    <p:bg>
      <p:bgPr>
        <a:solidFill>
          <a:schemeClr val="lt1"/>
        </a:solidFill>
        <a:effectLst/>
      </p:bgPr>
    </p:bg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11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884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Arial" panose="020B0604020202020204"/>
              <a:buNone/>
              <a:defRPr sz="4400" b="0" i="0" u="none" strike="noStrike" cap="none">
                <a:solidFill>
                  <a:srgbClr val="3F3F3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12"/>
          <p:cNvSpPr txBox="1">
            <a:spLocks noGrp="1"/>
          </p:cNvSpPr>
          <p:nvPr>
            <p:ph type="title"/>
          </p:nvPr>
        </p:nvSpPr>
        <p:spPr>
          <a:xfrm>
            <a:off x="1619672" y="0"/>
            <a:ext cx="7524328" cy="884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Arial" panose="020B0604020202020204"/>
              <a:buNone/>
              <a:defRPr sz="4400" b="0" i="0" u="none" strike="noStrike" cap="none">
                <a:solidFill>
                  <a:srgbClr val="3F3F3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Slide">
  <p:cSld name="1_Title Slide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13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884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Arial" panose="020B0604020202020204"/>
              <a:buNone/>
              <a:defRPr sz="4400" b="0" i="0" u="none" strike="noStrike" cap="none">
                <a:solidFill>
                  <a:srgbClr val="3F3F3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and Content">
  <p:cSld name="2_Title and Content">
    <p:bg>
      <p:bgPr>
        <a:solidFill>
          <a:srgbClr val="FDF1D2">
            <a:alpha val="49803"/>
          </a:srgbClr>
        </a:solidFill>
        <a:effectLst/>
      </p:bgPr>
    </p:bg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14"/>
          <p:cNvSpPr/>
          <p:nvPr/>
        </p:nvSpPr>
        <p:spPr>
          <a:xfrm>
            <a:off x="3203848" y="-2322"/>
            <a:ext cx="2700000" cy="1806344"/>
          </a:xfrm>
          <a:custGeom>
            <a:avLst/>
            <a:gdLst/>
            <a:ahLst/>
            <a:cxnLst/>
            <a:rect l="l" t="t" r="r" b="b"/>
            <a:pathLst>
              <a:path w="2700000" h="1806344" extrusionOk="0">
                <a:moveTo>
                  <a:pt x="456344" y="0"/>
                </a:moveTo>
                <a:lnTo>
                  <a:pt x="2243656" y="0"/>
                </a:lnTo>
                <a:lnTo>
                  <a:pt x="2700000" y="456344"/>
                </a:lnTo>
                <a:lnTo>
                  <a:pt x="1350000" y="1806344"/>
                </a:lnTo>
                <a:lnTo>
                  <a:pt x="0" y="45634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20" name="Google Shape;20;p14"/>
          <p:cNvSpPr/>
          <p:nvPr/>
        </p:nvSpPr>
        <p:spPr>
          <a:xfrm>
            <a:off x="3746892" y="4331240"/>
            <a:ext cx="1650216" cy="812260"/>
          </a:xfrm>
          <a:prstGeom prst="triangle">
            <a:avLst>
              <a:gd name="adj" fmla="val 50000"/>
            </a:avLst>
          </a:prstGeom>
          <a:noFill/>
          <a:ln w="3810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21" name="Google Shape;21;p14"/>
          <p:cNvSpPr/>
          <p:nvPr/>
        </p:nvSpPr>
        <p:spPr>
          <a:xfrm>
            <a:off x="4041648" y="4493810"/>
            <a:ext cx="1060704" cy="55436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22" name="Google Shape;22;p14"/>
          <p:cNvSpPr>
            <a:spLocks noGrp="1"/>
          </p:cNvSpPr>
          <p:nvPr>
            <p:ph type="pic" idx="2"/>
          </p:nvPr>
        </p:nvSpPr>
        <p:spPr>
          <a:xfrm>
            <a:off x="3293848" y="1"/>
            <a:ext cx="2520000" cy="1711155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and Content">
  <p:cSld name="1_Title and Content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5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884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Arial" panose="020B0604020202020204"/>
              <a:buNone/>
              <a:defRPr sz="4400" b="0" i="0" u="none" strike="noStrike" cap="none">
                <a:solidFill>
                  <a:srgbClr val="3F3F3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5" name="Google Shape;25;p15"/>
          <p:cNvSpPr/>
          <p:nvPr/>
        </p:nvSpPr>
        <p:spPr>
          <a:xfrm>
            <a:off x="565878" y="1176692"/>
            <a:ext cx="1871760" cy="305124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26" name="Google Shape;26;p15"/>
          <p:cNvSpPr/>
          <p:nvPr/>
        </p:nvSpPr>
        <p:spPr>
          <a:xfrm>
            <a:off x="2612855" y="1176061"/>
            <a:ext cx="1871760" cy="305124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27" name="Google Shape;27;p15"/>
          <p:cNvSpPr/>
          <p:nvPr/>
        </p:nvSpPr>
        <p:spPr>
          <a:xfrm>
            <a:off x="4659832" y="1175430"/>
            <a:ext cx="1871760" cy="305124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28" name="Google Shape;28;p15"/>
          <p:cNvSpPr/>
          <p:nvPr/>
        </p:nvSpPr>
        <p:spPr>
          <a:xfrm>
            <a:off x="6706810" y="1174799"/>
            <a:ext cx="1871760" cy="305124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29" name="Google Shape;29;p15"/>
          <p:cNvSpPr>
            <a:spLocks noGrp="1"/>
          </p:cNvSpPr>
          <p:nvPr>
            <p:ph type="pic" idx="2"/>
          </p:nvPr>
        </p:nvSpPr>
        <p:spPr>
          <a:xfrm>
            <a:off x="825475" y="1320085"/>
            <a:ext cx="1352567" cy="1352567"/>
          </a:xfrm>
          <a:prstGeom prst="ellipse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30" name="Google Shape;30;p15"/>
          <p:cNvSpPr>
            <a:spLocks noGrp="1"/>
          </p:cNvSpPr>
          <p:nvPr>
            <p:ph type="pic" idx="3"/>
          </p:nvPr>
        </p:nvSpPr>
        <p:spPr>
          <a:xfrm>
            <a:off x="6966407" y="1320085"/>
            <a:ext cx="1352567" cy="1352567"/>
          </a:xfrm>
          <a:prstGeom prst="ellipse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31" name="Google Shape;31;p15"/>
          <p:cNvSpPr>
            <a:spLocks noGrp="1"/>
          </p:cNvSpPr>
          <p:nvPr>
            <p:ph type="pic" idx="4"/>
          </p:nvPr>
        </p:nvSpPr>
        <p:spPr>
          <a:xfrm>
            <a:off x="2872452" y="1320085"/>
            <a:ext cx="1352567" cy="1352567"/>
          </a:xfrm>
          <a:prstGeom prst="ellipse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32" name="Google Shape;32;p15"/>
          <p:cNvSpPr>
            <a:spLocks noGrp="1"/>
          </p:cNvSpPr>
          <p:nvPr>
            <p:ph type="pic" idx="5"/>
          </p:nvPr>
        </p:nvSpPr>
        <p:spPr>
          <a:xfrm>
            <a:off x="4919429" y="1320085"/>
            <a:ext cx="1352567" cy="1352567"/>
          </a:xfrm>
          <a:prstGeom prst="ellipse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Slide">
  <p:cSld name="2_Title Slide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Google Shape;34;p16" descr="D:\KBM-정애\014-Fullppt\PNG이미지\모니터.png"/>
          <p:cNvPicPr preferRelativeResize="0"/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1233754" y="451443"/>
            <a:ext cx="3282039" cy="3272435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Google Shape;35;p16"/>
          <p:cNvSpPr>
            <a:spLocks noGrp="1"/>
          </p:cNvSpPr>
          <p:nvPr>
            <p:ph type="pic" idx="2"/>
          </p:nvPr>
        </p:nvSpPr>
        <p:spPr>
          <a:xfrm>
            <a:off x="1363708" y="584771"/>
            <a:ext cx="2991584" cy="2076779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36" name="Google Shape;36;p16"/>
          <p:cNvSpPr>
            <a:spLocks noGrp="1"/>
          </p:cNvSpPr>
          <p:nvPr>
            <p:ph type="pic" idx="3"/>
          </p:nvPr>
        </p:nvSpPr>
        <p:spPr>
          <a:xfrm>
            <a:off x="4143454" y="1295867"/>
            <a:ext cx="3055840" cy="2231376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9_Title Slide">
  <p:cSld name="9_Title Slide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7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884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Arial" panose="020B0604020202020204"/>
              <a:buNone/>
              <a:defRPr sz="4400" b="0" i="0" u="none" strike="noStrike" cap="none">
                <a:solidFill>
                  <a:srgbClr val="3F3F3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pic>
        <p:nvPicPr>
          <p:cNvPr id="39" name="Google Shape;39;p17" descr="D:\KBM-정애\014-Fullppt\PNG이미지\노트북.png"/>
          <p:cNvPicPr preferRelativeResize="0"/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2771800" y="2499742"/>
            <a:ext cx="3600400" cy="1831222"/>
          </a:xfrm>
          <a:prstGeom prst="rect">
            <a:avLst/>
          </a:prstGeom>
          <a:noFill/>
          <a:ln>
            <a:noFill/>
          </a:ln>
        </p:spPr>
      </p:pic>
      <p:sp>
        <p:nvSpPr>
          <p:cNvPr id="40" name="Google Shape;40;p17"/>
          <p:cNvSpPr>
            <a:spLocks noGrp="1"/>
          </p:cNvSpPr>
          <p:nvPr>
            <p:ph type="pic" idx="2"/>
          </p:nvPr>
        </p:nvSpPr>
        <p:spPr>
          <a:xfrm>
            <a:off x="3753800" y="2764640"/>
            <a:ext cx="1711407" cy="124967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Title and Content">
  <p:cSld name="3_Title and Content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8"/>
          <p:cNvSpPr>
            <a:spLocks noGrp="1"/>
          </p:cNvSpPr>
          <p:nvPr>
            <p:ph type="pic" idx="2"/>
          </p:nvPr>
        </p:nvSpPr>
        <p:spPr>
          <a:xfrm>
            <a:off x="0" y="-1"/>
            <a:ext cx="9144000" cy="2716213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0.xml"/><Relationship Id="rId8" Type="http://schemas.openxmlformats.org/officeDocument/2006/relationships/slideLayout" Target="../slideLayouts/slideLayout9.xml"/><Relationship Id="rId7" Type="http://schemas.openxmlformats.org/officeDocument/2006/relationships/slideLayout" Target="../slideLayouts/slideLayout8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7" Type="http://schemas.openxmlformats.org/officeDocument/2006/relationships/theme" Target="../theme/theme2.xml"/><Relationship Id="rId16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16.xml"/><Relationship Id="rId14" Type="http://schemas.openxmlformats.org/officeDocument/2006/relationships/slideLayout" Target="../slideLayouts/slideLayout15.xml"/><Relationship Id="rId13" Type="http://schemas.openxmlformats.org/officeDocument/2006/relationships/slideLayout" Target="../slideLayouts/slideLayout14.xml"/><Relationship Id="rId12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1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5" r:id="rId15"/>
    <p:sldLayoutId id="2147483666" r:id="rId1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"/>
          <p:cNvSpPr txBox="1"/>
          <p:nvPr/>
        </p:nvSpPr>
        <p:spPr>
          <a:xfrm>
            <a:off x="539552" y="2067694"/>
            <a:ext cx="8011026" cy="15841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42500"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8000"/>
              <a:buFont typeface="Arial" panose="020B0604020202020204"/>
              <a:buNone/>
            </a:pPr>
            <a:r>
              <a:rPr lang="en-MY" sz="3800" b="1" i="0" u="none" strike="noStrike" cap="none" dirty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PRESTASI PIAGAM PELANGGAN</a:t>
            </a:r>
            <a:br>
              <a:rPr lang="en-MY" sz="3800" b="1" i="0" u="none" strike="noStrike" cap="none" dirty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</a:br>
            <a:r>
              <a:rPr lang="en-MY" sz="3800" b="1" i="0" u="none" strike="noStrike" cap="none" dirty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KEMENTERIAN</a:t>
            </a:r>
            <a:endParaRPr lang="en-MY" sz="3800" b="1" i="0" u="none" strike="noStrike" cap="none" dirty="0">
              <a:solidFill>
                <a:srgbClr val="000000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8000"/>
              <a:buFont typeface="Arial" panose="020B0604020202020204"/>
              <a:buNone/>
            </a:pPr>
            <a:endParaRPr lang="en-MY" sz="3800" b="1" i="0" u="none" strike="noStrike" cap="none" dirty="0">
              <a:solidFill>
                <a:srgbClr val="000000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8000"/>
              <a:buFont typeface="Arial" panose="020B0604020202020204"/>
              <a:buNone/>
            </a:pPr>
            <a:r>
              <a:rPr lang="en-MY" sz="3800" b="1" i="0" u="none" strike="noStrike" cap="none" dirty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 PENGAJIAN TINGGI</a:t>
            </a:r>
            <a:br>
              <a:rPr lang="en-MY" sz="4000" b="0" i="0" u="none" strike="noStrike" cap="none" dirty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</a:br>
            <a:br>
              <a:rPr lang="en-MY" sz="4000" b="0" i="0" u="none" strike="noStrike" cap="none" dirty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</a:br>
            <a:r>
              <a:rPr lang="en-MY" sz="2700" b="0" i="0" u="none" strike="noStrike" cap="none" dirty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1 </a:t>
            </a:r>
            <a:r>
              <a:rPr lang="en-US" altLang="en-MY" sz="2700" b="0" i="0" u="none" strike="noStrike" cap="none" dirty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JUN</a:t>
            </a:r>
            <a:r>
              <a:rPr lang="en-MY" sz="2700" b="0" i="0" u="none" strike="noStrike" cap="none" dirty="0" smtClean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 </a:t>
            </a:r>
            <a:r>
              <a:rPr lang="en-MY" sz="2700" b="0" i="0" u="none" strike="noStrike" cap="none" dirty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2022 HINGGA </a:t>
            </a:r>
            <a:r>
              <a:rPr lang="en-MY" sz="2700" b="0" i="0" u="none" strike="noStrike" cap="none" dirty="0" smtClean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3</a:t>
            </a:r>
            <a:r>
              <a:rPr lang="en-US" altLang="en-MY" sz="2700" b="0" i="0" u="none" strike="noStrike" cap="none" dirty="0" smtClean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0 JUN</a:t>
            </a:r>
            <a:r>
              <a:rPr lang="en-MY" sz="2700" b="0" i="0" u="none" strike="noStrike" cap="none" dirty="0" smtClean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 </a:t>
            </a:r>
            <a:r>
              <a:rPr lang="en-MY" sz="2700" b="0" i="0" u="none" strike="noStrike" cap="none" dirty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2022</a:t>
            </a:r>
            <a:endParaRPr sz="2700" b="0" i="0" u="none" strike="noStrike" cap="none" dirty="0">
              <a:solidFill>
                <a:schemeClr val="dk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pic>
        <p:nvPicPr>
          <p:cNvPr id="74" name="Google Shape;74;p1"/>
          <p:cNvPicPr preferRelativeResize="0"/>
          <p:nvPr/>
        </p:nvPicPr>
        <p:blipFill>
          <a:blip r:embed="rId1"/>
          <a:stretch>
            <a:fillRect/>
          </a:stretch>
        </p:blipFill>
        <p:spPr>
          <a:xfrm>
            <a:off x="2317350" y="304800"/>
            <a:ext cx="4450452" cy="1584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"/>
          <p:cNvSpPr/>
          <p:nvPr/>
        </p:nvSpPr>
        <p:spPr>
          <a:xfrm rot="-5400000">
            <a:off x="8495723" y="292814"/>
            <a:ext cx="752491" cy="360041"/>
          </a:xfrm>
          <a:prstGeom prst="triangle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80" name="Google Shape;80;p2"/>
          <p:cNvSpPr/>
          <p:nvPr/>
        </p:nvSpPr>
        <p:spPr>
          <a:xfrm rot="-5400000">
            <a:off x="8380654" y="227114"/>
            <a:ext cx="920853" cy="491442"/>
          </a:xfrm>
          <a:prstGeom prst="triangle">
            <a:avLst>
              <a:gd name="adj" fmla="val 50000"/>
            </a:avLst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81" name="Google Shape;81;p2"/>
          <p:cNvSpPr/>
          <p:nvPr/>
        </p:nvSpPr>
        <p:spPr>
          <a:xfrm>
            <a:off x="0" y="0"/>
            <a:ext cx="8172400" cy="914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82" name="Google Shape;82;p2"/>
          <p:cNvSpPr txBox="1"/>
          <p:nvPr/>
        </p:nvSpPr>
        <p:spPr>
          <a:xfrm>
            <a:off x="-34813" y="468379"/>
            <a:ext cx="8146103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12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Surat tawaran biasiswa kepada pegawai dalam perkhidmatan dan mahasiswa dalam tempoh 7 hari bekerja selepas </a:t>
            </a:r>
            <a:endParaRPr sz="1200" b="0" i="0" u="none" strike="noStrike" cap="none">
              <a:solidFill>
                <a:schemeClr val="dk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12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kelulusan pihak berkuasa melulus.</a:t>
            </a:r>
            <a:endParaRPr sz="1100" b="0" i="0" u="none" strike="noStrike" cap="none">
              <a:solidFill>
                <a:schemeClr val="dk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83" name="Google Shape;83;p2"/>
          <p:cNvSpPr txBox="1">
            <a:spLocks noGrp="1"/>
          </p:cNvSpPr>
          <p:nvPr>
            <p:ph type="title"/>
          </p:nvPr>
        </p:nvSpPr>
        <p:spPr>
          <a:xfrm>
            <a:off x="0" y="12409"/>
            <a:ext cx="4248472" cy="543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400"/>
              <a:buFont typeface="Arial" panose="020B0604020202020204"/>
              <a:buNone/>
            </a:pPr>
            <a:r>
              <a:rPr lang="en-MY" sz="2400"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Bahagian </a:t>
            </a:r>
            <a:r>
              <a:rPr lang="en-MY" sz="2400">
                <a:solidFill>
                  <a:schemeClr val="accent5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Biasiswa</a:t>
            </a:r>
            <a:endParaRPr sz="2400">
              <a:solidFill>
                <a:schemeClr val="accent5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graphicFrame>
        <p:nvGraphicFramePr>
          <p:cNvPr id="84" name="Google Shape;84;p2"/>
          <p:cNvGraphicFramePr/>
          <p:nvPr/>
        </p:nvGraphicFramePr>
        <p:xfrm>
          <a:off x="35497" y="1292766"/>
          <a:ext cx="9051300" cy="1930430"/>
        </p:xfrm>
        <a:graphic>
          <a:graphicData uri="http://schemas.openxmlformats.org/drawingml/2006/table">
            <a:tbl>
              <a:tblPr>
                <a:noFill/>
                <a:tableStyleId>{052BC9B7-EDFA-4530-B83F-80F91B339B45}</a:tableStyleId>
              </a:tblPr>
              <a:tblGrid>
                <a:gridCol w="2552525"/>
                <a:gridCol w="1119875"/>
                <a:gridCol w="1080125"/>
                <a:gridCol w="1080125"/>
                <a:gridCol w="1080125"/>
                <a:gridCol w="2138525"/>
              </a:tblGrid>
              <a:tr h="370850"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Perkhidmatan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Menepati Tempoh Masa / 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Standard Piagam Pelanggan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hMerge="1"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Tidak Menepati Tempoh Masa / Standard Piagam Pelanggan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hMerge="1"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Justifikasi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</a:tr>
              <a:tr h="370850">
                <a:tc vMerge="1"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Jumlah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Peratusan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Jumlah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1905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Peratusan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vMerge="1">
                  <a:tcPr/>
                </a:tc>
              </a:tr>
              <a:tr h="370850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Surat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tawaran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Biasiswa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kepada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endParaRPr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pegawai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dalam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perkhidmatan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 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dan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mahasiswa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dalam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tempoh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7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hari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bekerja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selepas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kelulusan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pihak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berkuasa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melulus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.</a:t>
                      </a:r>
                      <a:endParaRPr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-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-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-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-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Tiada penawaran biasiswa pada bulan Jun 2022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3"/>
          <p:cNvSpPr/>
          <p:nvPr/>
        </p:nvSpPr>
        <p:spPr>
          <a:xfrm>
            <a:off x="0" y="0"/>
            <a:ext cx="8244408" cy="914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90" name="Google Shape;90;p3"/>
          <p:cNvSpPr txBox="1"/>
          <p:nvPr/>
        </p:nvSpPr>
        <p:spPr>
          <a:xfrm>
            <a:off x="0" y="472834"/>
            <a:ext cx="817240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12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Mengumumkan keputusan kemasukan pelajar dalam tempoh 30 hari bekerja sebelum pendaftaran pelajar baharu ke Universiti Awam, Politeknik, Kolej Komuniti dan Institusi Latihan Kemahiran Awam.</a:t>
            </a:r>
            <a:endParaRPr sz="1200" b="0" i="0" u="none" strike="noStrike" cap="none">
              <a:solidFill>
                <a:srgbClr val="000000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91" name="Google Shape;91;p3"/>
          <p:cNvSpPr txBox="1">
            <a:spLocks noGrp="1"/>
          </p:cNvSpPr>
          <p:nvPr>
            <p:ph type="title"/>
          </p:nvPr>
        </p:nvSpPr>
        <p:spPr>
          <a:xfrm>
            <a:off x="0" y="12409"/>
            <a:ext cx="5868144" cy="543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400"/>
              <a:buFont typeface="Arial" panose="020B0604020202020204"/>
              <a:buNone/>
            </a:pPr>
            <a:r>
              <a:rPr lang="en-MY" sz="2400"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Bahagian </a:t>
            </a:r>
            <a:r>
              <a:rPr lang="en-MY" sz="2400">
                <a:solidFill>
                  <a:schemeClr val="accent5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Kemasukan Pelajar IPTA, JPT</a:t>
            </a:r>
            <a:endParaRPr sz="2400">
              <a:solidFill>
                <a:schemeClr val="accent5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graphicFrame>
        <p:nvGraphicFramePr>
          <p:cNvPr id="92" name="Google Shape;92;p3"/>
          <p:cNvGraphicFramePr/>
          <p:nvPr/>
        </p:nvGraphicFramePr>
        <p:xfrm>
          <a:off x="35497" y="1277946"/>
          <a:ext cx="9051300" cy="2296190"/>
        </p:xfrm>
        <a:graphic>
          <a:graphicData uri="http://schemas.openxmlformats.org/drawingml/2006/table">
            <a:tbl>
              <a:tblPr>
                <a:noFill/>
                <a:tableStyleId>{052BC9B7-EDFA-4530-B83F-80F91B339B45}</a:tableStyleId>
              </a:tblPr>
              <a:tblGrid>
                <a:gridCol w="2552525"/>
                <a:gridCol w="1119875"/>
                <a:gridCol w="1080125"/>
                <a:gridCol w="1080125"/>
                <a:gridCol w="1080125"/>
                <a:gridCol w="2138525"/>
              </a:tblGrid>
              <a:tr h="370850"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Perkhidmatan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Menepati Tempoh Masa / 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Standard Piagam Pelanggan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hMerge="1"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Tidak Menepati Tempoh Masa / Standard Piagam Pelanggan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hMerge="1"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Justifikasi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</a:tr>
              <a:tr h="370850">
                <a:tc vMerge="1"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Jumlah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Peratusan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Jumlah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1905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Peratusan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vMerge="1">
                  <a:tcPr/>
                </a:tc>
              </a:tr>
              <a:tr h="370850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Mengumumkan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keputusan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kemasukan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pelajar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dalam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tempoh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30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hari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bekerja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sebelum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pendaftaran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pelajar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baharu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Universiti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Awam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,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Politeknik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,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Kolej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Komuniti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Institut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Latihan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Kemahiran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Awam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.</a:t>
                      </a:r>
                      <a:endParaRPr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-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-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-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-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2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  <p:sp>
        <p:nvSpPr>
          <p:cNvPr id="93" name="Google Shape;93;p3"/>
          <p:cNvSpPr/>
          <p:nvPr/>
        </p:nvSpPr>
        <p:spPr>
          <a:xfrm rot="-5400000">
            <a:off x="8495723" y="292814"/>
            <a:ext cx="752491" cy="360041"/>
          </a:xfrm>
          <a:prstGeom prst="triangle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94" name="Google Shape;94;p3"/>
          <p:cNvSpPr/>
          <p:nvPr/>
        </p:nvSpPr>
        <p:spPr>
          <a:xfrm rot="-5400000">
            <a:off x="8380654" y="227114"/>
            <a:ext cx="920853" cy="491442"/>
          </a:xfrm>
          <a:prstGeom prst="triangle">
            <a:avLst>
              <a:gd name="adj" fmla="val 50000"/>
            </a:avLst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4"/>
          <p:cNvSpPr/>
          <p:nvPr/>
        </p:nvSpPr>
        <p:spPr>
          <a:xfrm>
            <a:off x="0" y="0"/>
            <a:ext cx="8172400" cy="914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00" name="Google Shape;100;p4"/>
          <p:cNvSpPr txBox="1"/>
          <p:nvPr/>
        </p:nvSpPr>
        <p:spPr>
          <a:xfrm>
            <a:off x="1768" y="577589"/>
            <a:ext cx="8098623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12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Mengeluarkan kelulusan kepada Institusi Pendidikan Tinggi Swasta (IPTS) seperti berikut:</a:t>
            </a:r>
            <a:endParaRPr sz="1200" b="0" i="0" u="none" strike="noStrike" cap="none">
              <a:solidFill>
                <a:srgbClr val="000000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01" name="Google Shape;101;p4"/>
          <p:cNvSpPr txBox="1">
            <a:spLocks noGrp="1"/>
          </p:cNvSpPr>
          <p:nvPr>
            <p:ph type="title"/>
          </p:nvPr>
        </p:nvSpPr>
        <p:spPr>
          <a:xfrm>
            <a:off x="0" y="12409"/>
            <a:ext cx="5868144" cy="543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400"/>
              <a:buFont typeface="Arial" panose="020B0604020202020204"/>
              <a:buNone/>
            </a:pPr>
            <a:r>
              <a:rPr lang="en-MY" sz="2400"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Bahagian </a:t>
            </a:r>
            <a:r>
              <a:rPr lang="en-MY" sz="2400">
                <a:solidFill>
                  <a:schemeClr val="accent5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Standard Swasta, JPT</a:t>
            </a:r>
            <a:endParaRPr sz="2400">
              <a:solidFill>
                <a:schemeClr val="accent5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graphicFrame>
        <p:nvGraphicFramePr>
          <p:cNvPr id="102" name="Google Shape;102;p4"/>
          <p:cNvGraphicFramePr/>
          <p:nvPr/>
        </p:nvGraphicFramePr>
        <p:xfrm>
          <a:off x="55490" y="968076"/>
          <a:ext cx="9051300" cy="4161765"/>
        </p:xfrm>
        <a:graphic>
          <a:graphicData uri="http://schemas.openxmlformats.org/drawingml/2006/table">
            <a:tbl>
              <a:tblPr>
                <a:noFill/>
                <a:tableStyleId>{052BC9B7-EDFA-4530-B83F-80F91B339B45}</a:tableStyleId>
              </a:tblPr>
              <a:tblGrid>
                <a:gridCol w="3312375"/>
                <a:gridCol w="1008100"/>
                <a:gridCol w="936100"/>
                <a:gridCol w="1080125"/>
                <a:gridCol w="1080125"/>
                <a:gridCol w="1634475"/>
              </a:tblGrid>
              <a:tr h="348825"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Perkhidmatan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Menepati Tempoh Masa / 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Standard Piagam Pelanggan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hMerge="1"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Tidak Menepati Tempoh Masa / Standard Piagam Pelanggan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hMerge="1"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Justifikasi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</a:tr>
              <a:tr h="244400">
                <a:tc vMerge="1"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Jumlah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Peratusan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Jumlah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1905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Peratusan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vMerge="1">
                  <a:tcPr/>
                </a:tc>
              </a:tr>
              <a:tr h="602050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b="0" i="0" u="none" strike="noStrike" cap="none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Surat Kebenaran Penubuhan IPTS dalam tempoh 44 hari bekerja setelah kesemua dokumen lengkap diterima.</a:t>
                      </a:r>
                      <a:endParaRPr sz="1200" b="0" i="0" u="none" strike="noStrike" cap="none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-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-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-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-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2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-</a:t>
                      </a:r>
                      <a:endParaRPr lang="en-US"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774075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Sijil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Perakuan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Pendaftaran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IPTS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dalam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tempoh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30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hari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bekerja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setelah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kesemua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dokumen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lengkap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diterima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(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termasuk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kelulusan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daripada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3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agensi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).</a:t>
                      </a:r>
                      <a:endParaRPr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11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100%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2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602050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Surat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Kelulusan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Mengendalikan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Kursus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Pengajian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Baharu/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Tambahan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dalam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tempoh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30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hari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bekerja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setelah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mendapat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syor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MQA.</a:t>
                      </a:r>
                      <a:endParaRPr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111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100%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2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602050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Sijil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Permit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Mengajar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dalam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tempoh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5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hari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bekerja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setelah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kesemua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dokumen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lengkap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diterima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.</a:t>
                      </a:r>
                      <a:endParaRPr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941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100%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2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774075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Surat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Sokongan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Permohonan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Pas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Penggajian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Tenaga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Pengajar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Warga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Asing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dalam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tempoh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5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hari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bekerja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setelah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kesemua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dokumen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lengkap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diterima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.</a:t>
                      </a:r>
                      <a:endParaRPr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58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100%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2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  <p:sp>
        <p:nvSpPr>
          <p:cNvPr id="103" name="Google Shape;103;p4"/>
          <p:cNvSpPr/>
          <p:nvPr/>
        </p:nvSpPr>
        <p:spPr>
          <a:xfrm rot="-5400000">
            <a:off x="8495723" y="292814"/>
            <a:ext cx="752491" cy="360041"/>
          </a:xfrm>
          <a:prstGeom prst="triangle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04" name="Google Shape;104;p4"/>
          <p:cNvSpPr/>
          <p:nvPr/>
        </p:nvSpPr>
        <p:spPr>
          <a:xfrm rot="-5400000">
            <a:off x="8380654" y="227114"/>
            <a:ext cx="920853" cy="491442"/>
          </a:xfrm>
          <a:prstGeom prst="triangle">
            <a:avLst>
              <a:gd name="adj" fmla="val 50000"/>
            </a:avLst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5"/>
          <p:cNvSpPr/>
          <p:nvPr/>
        </p:nvSpPr>
        <p:spPr>
          <a:xfrm>
            <a:off x="0" y="0"/>
            <a:ext cx="8172400" cy="914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10" name="Google Shape;110;p5"/>
          <p:cNvSpPr txBox="1"/>
          <p:nvPr/>
        </p:nvSpPr>
        <p:spPr>
          <a:xfrm>
            <a:off x="9392" y="318238"/>
            <a:ext cx="8098623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12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Pemakluman keputusan bagi permohonan Skim Geran Penyelidikan Fundamental (FRGS) dikeluarkan dalam tempoh 30 hari bekerja selepas kelulusan Mesyuarat Jawatankuasa Pemandu Dana Penyelidikan, Kementerian Pengajian Tinggi.</a:t>
            </a:r>
            <a:endParaRPr sz="1200" b="0" i="0" u="none" strike="noStrike" cap="none">
              <a:solidFill>
                <a:srgbClr val="000000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11" name="Google Shape;111;p5"/>
          <p:cNvSpPr txBox="1">
            <a:spLocks noGrp="1"/>
          </p:cNvSpPr>
          <p:nvPr>
            <p:ph type="title"/>
          </p:nvPr>
        </p:nvSpPr>
        <p:spPr>
          <a:xfrm>
            <a:off x="0" y="-104398"/>
            <a:ext cx="7020272" cy="543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400"/>
              <a:buFont typeface="Arial" panose="020B0604020202020204"/>
              <a:buNone/>
            </a:pPr>
            <a:r>
              <a:rPr lang="en-MY" sz="2400"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Bahagian </a:t>
            </a:r>
            <a:r>
              <a:rPr lang="en-MY" sz="2400">
                <a:solidFill>
                  <a:schemeClr val="accent5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Kecemerlangan Penyelidikan IPT, JPT</a:t>
            </a:r>
            <a:endParaRPr sz="2400">
              <a:solidFill>
                <a:schemeClr val="accent5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12" name="Google Shape;112;p5"/>
          <p:cNvSpPr/>
          <p:nvPr/>
        </p:nvSpPr>
        <p:spPr>
          <a:xfrm rot="-5400000">
            <a:off x="8495723" y="292814"/>
            <a:ext cx="752491" cy="360041"/>
          </a:xfrm>
          <a:prstGeom prst="triangle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13" name="Google Shape;113;p5"/>
          <p:cNvSpPr/>
          <p:nvPr/>
        </p:nvSpPr>
        <p:spPr>
          <a:xfrm rot="-5400000">
            <a:off x="8380654" y="227114"/>
            <a:ext cx="920853" cy="491442"/>
          </a:xfrm>
          <a:prstGeom prst="triangle">
            <a:avLst>
              <a:gd name="adj" fmla="val 50000"/>
            </a:avLst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graphicFrame>
        <p:nvGraphicFramePr>
          <p:cNvPr id="114" name="Google Shape;114;p5"/>
          <p:cNvGraphicFramePr/>
          <p:nvPr/>
        </p:nvGraphicFramePr>
        <p:xfrm>
          <a:off x="35502" y="1167318"/>
          <a:ext cx="9051300" cy="2296190"/>
        </p:xfrm>
        <a:graphic>
          <a:graphicData uri="http://schemas.openxmlformats.org/drawingml/2006/table">
            <a:tbl>
              <a:tblPr>
                <a:noFill/>
                <a:tableStyleId>{052BC9B7-EDFA-4530-B83F-80F91B339B45}</a:tableStyleId>
              </a:tblPr>
              <a:tblGrid>
                <a:gridCol w="2552525"/>
                <a:gridCol w="1119875"/>
                <a:gridCol w="1080125"/>
                <a:gridCol w="1080125"/>
                <a:gridCol w="1080125"/>
                <a:gridCol w="2138525"/>
              </a:tblGrid>
              <a:tr h="370850"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Perkhidmatan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Menepati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Tempoh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Masa / </a:t>
                      </a:r>
                      <a:endParaRPr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Standard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Piagam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Pelanggan</a:t>
                      </a:r>
                      <a:endParaRPr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hMerge="1"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Tidak Menepati Tempoh Masa / Standard Piagam Pelanggan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hMerge="1"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Justifikasi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</a:tr>
              <a:tr h="370850">
                <a:tc vMerge="1"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Jumlah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Peratusan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Jumlah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1905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Peratusan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vMerge="1">
                  <a:tcPr/>
                </a:tc>
              </a:tr>
              <a:tr h="370850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Pemakluman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keputusan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bagi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permohonan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Skim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Geran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Penyelidikan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Fundamental (FRGS)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dikeluarkan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dalam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tempoh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30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hari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bekerja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selepas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kelulusan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Mesyuarat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Jawatankuasa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Pemandu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Dana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Penyelidikan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,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Kementerian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Pengajian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Tinggi.</a:t>
                      </a:r>
                      <a:endParaRPr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2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Proses penilaian secara dalam talian telah selesai dilaksanakan di peringkat Kementerian. Pihak BKPI JPT bersama Jawatankuasa Penilaian Dana Penyelidikan KPT telah selesai memuktamadkan cadangan perakuan projek-projek FRGS Tahun 2022.Cadangan ini telah dibentangkan dan telah mendapat kelulusan Mesyuarat Jawatankuasa Pemandu Dana Penyelidikan KPT Bilangan 5 Tahun 2022 pada 27 Jun 2022. Keputusan permohonan akan dimaklumkan kepada semua institusi yang terlibat dalam tempoh 30 hari bekerja iaitu selewat-lewatnya pada 8 Ogos 2022.</a:t>
                      </a:r>
                      <a:endParaRPr lang="en-US"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6"/>
          <p:cNvSpPr/>
          <p:nvPr/>
        </p:nvSpPr>
        <p:spPr>
          <a:xfrm>
            <a:off x="0" y="0"/>
            <a:ext cx="8172400" cy="914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20" name="Google Shape;120;p6"/>
          <p:cNvSpPr txBox="1"/>
          <p:nvPr/>
        </p:nvSpPr>
        <p:spPr>
          <a:xfrm>
            <a:off x="0" y="413107"/>
            <a:ext cx="8098623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12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Pengeluaran pinjaman Perbadanan Tabung Pendidikan Tinggi Nasional (PTPTN) baharu dibuat tidak melebihi 20 hari bekerja selepas dokumen perjanjian pinjaman yang sempurna diterima mengikut kelompok yang ditetapkan.</a:t>
            </a:r>
            <a:endParaRPr sz="1200" b="0" i="0" u="none" strike="noStrike" cap="none">
              <a:solidFill>
                <a:srgbClr val="000000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21" name="Google Shape;121;p6"/>
          <p:cNvSpPr txBox="1">
            <a:spLocks noGrp="1"/>
          </p:cNvSpPr>
          <p:nvPr>
            <p:ph type="title"/>
          </p:nvPr>
        </p:nvSpPr>
        <p:spPr>
          <a:xfrm>
            <a:off x="0" y="-104398"/>
            <a:ext cx="8172400" cy="543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 panose="020B0604020202020204"/>
              <a:buNone/>
            </a:pPr>
            <a:r>
              <a:rPr lang="en-MY" sz="2400">
                <a:solidFill>
                  <a:schemeClr val="accent5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Perbadanan Tabung Pendidikan Tinggi Nasional (PTPTN)</a:t>
            </a:r>
            <a:endParaRPr sz="2400">
              <a:solidFill>
                <a:schemeClr val="accent5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22" name="Google Shape;122;p6"/>
          <p:cNvSpPr/>
          <p:nvPr/>
        </p:nvSpPr>
        <p:spPr>
          <a:xfrm rot="-5400000">
            <a:off x="8495723" y="292814"/>
            <a:ext cx="752491" cy="360041"/>
          </a:xfrm>
          <a:prstGeom prst="triangle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23" name="Google Shape;123;p6"/>
          <p:cNvSpPr/>
          <p:nvPr/>
        </p:nvSpPr>
        <p:spPr>
          <a:xfrm rot="-5400000">
            <a:off x="8380654" y="227114"/>
            <a:ext cx="920853" cy="491442"/>
          </a:xfrm>
          <a:prstGeom prst="triangle">
            <a:avLst>
              <a:gd name="adj" fmla="val 50000"/>
            </a:avLst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graphicFrame>
        <p:nvGraphicFramePr>
          <p:cNvPr id="124" name="Google Shape;124;p6"/>
          <p:cNvGraphicFramePr/>
          <p:nvPr/>
        </p:nvGraphicFramePr>
        <p:xfrm>
          <a:off x="35497" y="1277946"/>
          <a:ext cx="9051300" cy="2296190"/>
        </p:xfrm>
        <a:graphic>
          <a:graphicData uri="http://schemas.openxmlformats.org/drawingml/2006/table">
            <a:tbl>
              <a:tblPr>
                <a:noFill/>
                <a:tableStyleId>{052BC9B7-EDFA-4530-B83F-80F91B339B45}</a:tableStyleId>
              </a:tblPr>
              <a:tblGrid>
                <a:gridCol w="2552525"/>
                <a:gridCol w="1119875"/>
                <a:gridCol w="1080125"/>
                <a:gridCol w="1080125"/>
                <a:gridCol w="1080125"/>
                <a:gridCol w="2138525"/>
              </a:tblGrid>
              <a:tr h="370850"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Perkhidmatan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Menepati Tempoh Masa / 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Standard Piagam Pelanggan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hMerge="1"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Tidak Menepati Tempoh Masa / Standard Piagam Pelanggan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hMerge="1"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Justifikasi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</a:tr>
              <a:tr h="370850">
                <a:tc vMerge="1"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Jumlah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Peratusan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Jumlah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1905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Peratusan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vMerge="1">
                  <a:tcPr/>
                </a:tc>
              </a:tr>
              <a:tr h="370850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b="0" i="0" u="none" strike="noStrike" cap="none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Pengeluaran pinjaman Perbadanan Tabung Pendidikan Tinggi Nasional (PTPTN) baharu dibuat tidak melebihi 20 hari bekerja selepas dokumen perjanjian pinjaman yang sempurna diterima mengikut kelompok yang ditetapkan.</a:t>
                      </a:r>
                      <a:endParaRPr sz="1200" b="0" i="0" u="none" strike="noStrike" cap="none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4,766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100%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2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7"/>
          <p:cNvSpPr/>
          <p:nvPr/>
        </p:nvSpPr>
        <p:spPr>
          <a:xfrm>
            <a:off x="0" y="0"/>
            <a:ext cx="8172400" cy="914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30" name="Google Shape;130;p7"/>
          <p:cNvSpPr txBox="1"/>
          <p:nvPr/>
        </p:nvSpPr>
        <p:spPr>
          <a:xfrm>
            <a:off x="0" y="413107"/>
            <a:ext cx="8098623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12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Permohonan Akreditasi Penuh yang telah diproses dan diselesaikan dalam tempoh 9 minggu bermula dari pengesahan dokumen lengkap sehingga siaran keputusan di Portal MQA.</a:t>
            </a:r>
            <a:endParaRPr sz="1200" b="0" i="0" u="none" strike="noStrike" cap="none">
              <a:solidFill>
                <a:srgbClr val="000000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31" name="Google Shape;131;p7"/>
          <p:cNvSpPr txBox="1">
            <a:spLocks noGrp="1"/>
          </p:cNvSpPr>
          <p:nvPr>
            <p:ph type="title"/>
          </p:nvPr>
        </p:nvSpPr>
        <p:spPr>
          <a:xfrm>
            <a:off x="0" y="-104398"/>
            <a:ext cx="8172400" cy="543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 panose="020B0604020202020204"/>
              <a:buNone/>
            </a:pPr>
            <a:r>
              <a:rPr lang="en-MY" sz="2400">
                <a:solidFill>
                  <a:schemeClr val="accent5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Agensi Kelayakan Malaysia (MQA)</a:t>
            </a:r>
            <a:endParaRPr sz="2400">
              <a:solidFill>
                <a:schemeClr val="accent5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32" name="Google Shape;132;p7"/>
          <p:cNvSpPr/>
          <p:nvPr/>
        </p:nvSpPr>
        <p:spPr>
          <a:xfrm rot="-5400000">
            <a:off x="8495723" y="292814"/>
            <a:ext cx="752491" cy="360041"/>
          </a:xfrm>
          <a:prstGeom prst="triangle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33" name="Google Shape;133;p7"/>
          <p:cNvSpPr/>
          <p:nvPr/>
        </p:nvSpPr>
        <p:spPr>
          <a:xfrm rot="-5400000">
            <a:off x="8380654" y="227114"/>
            <a:ext cx="920853" cy="491442"/>
          </a:xfrm>
          <a:prstGeom prst="triangle">
            <a:avLst>
              <a:gd name="adj" fmla="val 50000"/>
            </a:avLst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graphicFrame>
        <p:nvGraphicFramePr>
          <p:cNvPr id="134" name="Google Shape;134;p7"/>
          <p:cNvGraphicFramePr/>
          <p:nvPr/>
        </p:nvGraphicFramePr>
        <p:xfrm>
          <a:off x="35497" y="1277946"/>
          <a:ext cx="9051300" cy="1930430"/>
        </p:xfrm>
        <a:graphic>
          <a:graphicData uri="http://schemas.openxmlformats.org/drawingml/2006/table">
            <a:tbl>
              <a:tblPr>
                <a:noFill/>
                <a:tableStyleId>{052BC9B7-EDFA-4530-B83F-80F91B339B45}</a:tableStyleId>
              </a:tblPr>
              <a:tblGrid>
                <a:gridCol w="2552525"/>
                <a:gridCol w="1119875"/>
                <a:gridCol w="1080125"/>
                <a:gridCol w="1080125"/>
                <a:gridCol w="1080125"/>
                <a:gridCol w="2138525"/>
              </a:tblGrid>
              <a:tr h="370850"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Perkhidmatan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Menepati Tempoh Masa / 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Standard Piagam Pelanggan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hMerge="1"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Tidak Menepati Tempoh Masa / Standard Piagam Pelanggan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hMerge="1"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Justifikasi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</a:tr>
              <a:tr h="370850">
                <a:tc vMerge="1"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Jumlah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Peratusan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Jumlah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1905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Peratusan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vMerge="1">
                  <a:tcPr/>
                </a:tc>
              </a:tr>
              <a:tr h="370850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Permohonan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Akreditasi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Penuh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yang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telah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diproses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diselesaikan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dalam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tempoh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9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minggu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bermula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dari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pengesahan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dokumen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lengkap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sehingga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siaran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keputusan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di Portal MQA.</a:t>
                      </a:r>
                      <a:endParaRPr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22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100%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-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-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2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-</a:t>
                      </a:r>
                      <a:endParaRPr lang="en-US"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Section Break Slide Master">
  <a:themeElements>
    <a:clrScheme name="ALLPPT-COLOR-A06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E62949"/>
      </a:accent1>
      <a:accent2>
        <a:srgbClr val="F07624"/>
      </a:accent2>
      <a:accent3>
        <a:srgbClr val="F4BD2D"/>
      </a:accent3>
      <a:accent4>
        <a:srgbClr val="1ED4DE"/>
      </a:accent4>
      <a:accent5>
        <a:srgbClr val="1C7DE1"/>
      </a:accent5>
      <a:accent6>
        <a:srgbClr val="CBCBCB"/>
      </a:accent6>
      <a:hlink>
        <a:srgbClr val="3F3F3F"/>
      </a:hlink>
      <a:folHlink>
        <a:srgbClr val="3F3F3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ntents Slide Master">
  <a:themeElements>
    <a:clrScheme name="ALLPPT-COLOR-A06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E62949"/>
      </a:accent1>
      <a:accent2>
        <a:srgbClr val="F07624"/>
      </a:accent2>
      <a:accent3>
        <a:srgbClr val="F4BD2D"/>
      </a:accent3>
      <a:accent4>
        <a:srgbClr val="1ED4DE"/>
      </a:accent4>
      <a:accent5>
        <a:srgbClr val="1C7DE1"/>
      </a:accent5>
      <a:accent6>
        <a:srgbClr val="CBCBCB"/>
      </a:accent6>
      <a:hlink>
        <a:srgbClr val="3F3F3F"/>
      </a:hlink>
      <a:folHlink>
        <a:srgbClr val="3F3F3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5137</Words>
  <Application>WPS Presentation</Application>
  <PresentationFormat>On-screen Show (16:9)</PresentationFormat>
  <Paragraphs>268</Paragraphs>
  <Slides>7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7</vt:i4>
      </vt:variant>
    </vt:vector>
  </HeadingPairs>
  <TitlesOfParts>
    <vt:vector size="16" baseType="lpstr">
      <vt:lpstr>Arial</vt:lpstr>
      <vt:lpstr>SimSun</vt:lpstr>
      <vt:lpstr>Wingdings</vt:lpstr>
      <vt:lpstr>Arial</vt:lpstr>
      <vt:lpstr>Calibri</vt:lpstr>
      <vt:lpstr>Microsoft YaHei</vt:lpstr>
      <vt:lpstr>Arial Unicode MS</vt:lpstr>
      <vt:lpstr>Section Break Slide Master</vt:lpstr>
      <vt:lpstr>Contents Slide Master</vt:lpstr>
      <vt:lpstr>PowerPoint 演示文稿</vt:lpstr>
      <vt:lpstr>Bahagian Biasiswa</vt:lpstr>
      <vt:lpstr>Bahagian Kemasukan Pelajar IPTA, JPT</vt:lpstr>
      <vt:lpstr>Bahagian Standard Swasta, JPT</vt:lpstr>
      <vt:lpstr>Bahagian Kecemerlangan Penyelidikan IPT, JPT</vt:lpstr>
      <vt:lpstr>Perbadanan Tabung Pendidikan Tinggi Nasional (PTPTN)</vt:lpstr>
      <vt:lpstr>Agensi Kelayakan Malaysia (MQA)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OPTIPLEX 5250 AIO</cp:lastModifiedBy>
  <cp:revision>34</cp:revision>
  <dcterms:created xsi:type="dcterms:W3CDTF">2016-12-01T00:32:00Z</dcterms:created>
  <dcterms:modified xsi:type="dcterms:W3CDTF">2022-07-15T04:04:07Z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AD405DF0080A453D8940A9253A9B5AC3</vt:lpwstr>
  </property>
  <property fmtid="{D5CDD505-2E9C-101B-9397-08002B2CF9AE}" pid="3" name="KSOProductBuildVer">
    <vt:lpwstr>1033-11.2.0.11191</vt:lpwstr>
  </property>
</Properties>
</file>