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80" r:id="rId9"/>
    <p:sldId id="257" r:id="rId10"/>
    <p:sldId id="275" r:id="rId11"/>
    <p:sldId id="258" r:id="rId12"/>
    <p:sldId id="259" r:id="rId13"/>
    <p:sldId id="277" r:id="rId14"/>
    <p:sldId id="278" r:id="rId15"/>
    <p:sldId id="260" r:id="rId16"/>
    <p:sldId id="279" r:id="rId17"/>
    <p:sldId id="261" r:id="rId18"/>
    <p:sldId id="262" r:id="rId19"/>
    <p:sldId id="263" r:id="rId20"/>
    <p:sldId id="264" r:id="rId21"/>
    <p:sldId id="268" r:id="rId22"/>
    <p:sldId id="276" r:id="rId23"/>
  </p:sldIdLst>
  <p:sldSz cx="12192000" cy="6858000"/>
  <p:notesSz cx="6784975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4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156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3249" y="0"/>
            <a:ext cx="2940156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178143-62EA-4AFB-977F-D77FFBC74FD5}" type="datetimeFigureOut">
              <a:rPr lang="en-MY" smtClean="0"/>
              <a:t>10/10/2017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3"/>
            <a:ext cx="2940156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3249" y="9408983"/>
            <a:ext cx="2940156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1761A0-271E-47A0-8581-00404337903F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780313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156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3249" y="0"/>
            <a:ext cx="2940156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27AC8-2880-40A1-B753-72A77DB6A950}" type="datetimeFigureOut">
              <a:rPr lang="en-MY" smtClean="0"/>
              <a:t>10/10/2017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498" y="4767262"/>
            <a:ext cx="542798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3"/>
            <a:ext cx="2940156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3249" y="9408983"/>
            <a:ext cx="2940156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D02FD6-5FDE-4FBA-A17C-2E35291FE43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519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MY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27C2C46-033F-4812-88E0-D3CBF6D42AD7}" type="slidenum">
              <a:rPr lang="en-MY" altLang="en-US" smtClean="0"/>
              <a:pPr/>
              <a:t>3</a:t>
            </a:fld>
            <a:endParaRPr lang="en-MY" altLang="en-US" smtClean="0"/>
          </a:p>
        </p:txBody>
      </p:sp>
    </p:spTree>
    <p:extLst>
      <p:ext uri="{BB962C8B-B14F-4D97-AF65-F5344CB8AC3E}">
        <p14:creationId xmlns:p14="http://schemas.microsoft.com/office/powerpoint/2010/main" val="385677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dirty="0"/>
              <a:pPr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dirty="0"/>
              <a:t>10/10/2017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dirty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dirty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dirty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dirty="0"/>
              <a:t>10/10/2017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dirty="0"/>
              <a:t>10/10/2017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dirty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dirty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dirty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dirty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dirty="0"/>
              <a:t>10/10/2017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dirty="0"/>
              <a:t>10/10/2017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dirty="0"/>
              <a:t>10/10/2017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dirty="0"/>
              <a:t>10/10/2017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dirty="0"/>
              <a:t>10/10/2017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dirty="0"/>
              <a:t>10/10/2017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E0D914D-B099-4142-A885-11F276715148}" type="datetimeFigureOut">
              <a:rPr lang="en-US" dirty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CONTOH%20ASET%20YANG%20DIPEROLEHI%20YANG%20TIDAK%20DIGUNAKAN.docx" TargetMode="External"/><Relationship Id="rId2" Type="http://schemas.openxmlformats.org/officeDocument/2006/relationships/hyperlink" Target="CONTOH%20ASET%20YANG%20TIDAK%20DILABELKAN.doc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Contoh%20stor%20yang%20terdedah%20dengan%20risiko.docx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ISU DAN PENEMUAN AUDIT DI DALAM PENGURUSAN ASET &amp; STOR</a:t>
            </a:r>
            <a:endParaRPr lang="en-MY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MOHD ARIFFIN ABD AZIZ</a:t>
            </a:r>
          </a:p>
          <a:p>
            <a:r>
              <a:rPr lang="en-US" b="1" dirty="0" smtClean="0"/>
              <a:t>UNIT AUDIT DALAM </a:t>
            </a:r>
          </a:p>
          <a:p>
            <a:r>
              <a:rPr lang="en-US" b="1" dirty="0" smtClean="0"/>
              <a:t>KEMENTERIAN PENDIDIKAN TINGGI</a:t>
            </a:r>
            <a:endParaRPr lang="en-MY" b="1" dirty="0"/>
          </a:p>
        </p:txBody>
      </p:sp>
    </p:spTree>
    <p:extLst>
      <p:ext uri="{BB962C8B-B14F-4D97-AF65-F5344CB8AC3E}">
        <p14:creationId xmlns:p14="http://schemas.microsoft.com/office/powerpoint/2010/main" val="317853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PEGAWAI ASET &amp; STOR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Tiada</a:t>
            </a:r>
            <a:r>
              <a:rPr lang="en-US" sz="2000" dirty="0"/>
              <a:t> </a:t>
            </a:r>
            <a:r>
              <a:rPr lang="en-US" sz="2000" dirty="0" err="1"/>
              <a:t>lantikan</a:t>
            </a:r>
            <a:r>
              <a:rPr lang="en-US" sz="2000" dirty="0"/>
              <a:t> </a:t>
            </a:r>
            <a:r>
              <a:rPr lang="en-US" sz="2000" dirty="0" err="1"/>
              <a:t>terhadap</a:t>
            </a:r>
            <a:r>
              <a:rPr lang="en-US" sz="2000" dirty="0"/>
              <a:t> </a:t>
            </a:r>
            <a:r>
              <a:rPr lang="en-US" sz="2000" dirty="0" err="1"/>
              <a:t>Pegawai</a:t>
            </a:r>
            <a:r>
              <a:rPr lang="en-US" sz="2000" dirty="0"/>
              <a:t> </a:t>
            </a:r>
            <a:r>
              <a:rPr lang="en-US" sz="2000" dirty="0" err="1"/>
              <a:t>Aset</a:t>
            </a:r>
            <a:r>
              <a:rPr lang="en-US" sz="2000" dirty="0"/>
              <a:t> </a:t>
            </a:r>
            <a:r>
              <a:rPr lang="en-US" sz="2000" dirty="0" err="1" smtClean="0"/>
              <a:t>dibuat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bertulis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err="1" smtClean="0"/>
              <a:t>Senarai</a:t>
            </a:r>
            <a:r>
              <a:rPr lang="en-US" sz="2000" dirty="0" smtClean="0"/>
              <a:t> </a:t>
            </a:r>
            <a:r>
              <a:rPr lang="en-US" sz="2000" dirty="0" err="1" smtClean="0"/>
              <a:t>tugas</a:t>
            </a:r>
            <a:r>
              <a:rPr lang="en-US" sz="2000" dirty="0" smtClean="0"/>
              <a:t> </a:t>
            </a:r>
            <a:r>
              <a:rPr lang="en-US" sz="2000" dirty="0" err="1" smtClean="0"/>
              <a:t>bagi</a:t>
            </a:r>
            <a:r>
              <a:rPr lang="en-US" sz="2000" dirty="0" smtClean="0"/>
              <a:t> </a:t>
            </a:r>
            <a:r>
              <a:rPr lang="en-US" sz="2000" dirty="0" err="1" smtClean="0"/>
              <a:t>pegawai</a:t>
            </a:r>
            <a:r>
              <a:rPr lang="en-US" sz="2000" dirty="0" smtClean="0"/>
              <a:t> </a:t>
            </a:r>
            <a:r>
              <a:rPr lang="en-US" sz="2000" dirty="0" err="1" smtClean="0"/>
              <a:t>aset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dinyatakan</a:t>
            </a:r>
            <a:r>
              <a:rPr lang="en-US" sz="2000" dirty="0" smtClean="0"/>
              <a:t> di </a:t>
            </a:r>
            <a:r>
              <a:rPr lang="en-US" sz="2000" dirty="0" err="1" smtClean="0"/>
              <a:t>dalam</a:t>
            </a:r>
            <a:r>
              <a:rPr lang="en-US" sz="2000" dirty="0" smtClean="0"/>
              <a:t> Fail </a:t>
            </a:r>
            <a:r>
              <a:rPr lang="en-US" sz="2000" dirty="0" err="1" smtClean="0"/>
              <a:t>Meja</a:t>
            </a:r>
            <a:r>
              <a:rPr lang="en-US" sz="2000" dirty="0" smtClean="0"/>
              <a:t>.</a:t>
            </a:r>
          </a:p>
          <a:p>
            <a:endParaRPr lang="en-US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78543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PENERIMAAN &amp; PENDAFTARAN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Aset</a:t>
            </a:r>
            <a:r>
              <a:rPr lang="en-US" sz="2000" dirty="0" smtClean="0"/>
              <a:t> </a:t>
            </a:r>
            <a:r>
              <a:rPr lang="en-US" sz="2000" dirty="0" smtClean="0"/>
              <a:t>yang </a:t>
            </a:r>
            <a:r>
              <a:rPr lang="en-US" sz="2000" dirty="0" err="1" smtClean="0"/>
              <a:t>diterima</a:t>
            </a:r>
            <a:r>
              <a:rPr lang="en-US" sz="2000" dirty="0" smtClean="0"/>
              <a:t> </a:t>
            </a:r>
            <a:r>
              <a:rPr lang="en-US" sz="2000" dirty="0" err="1" smtClean="0"/>
              <a:t>bukan</a:t>
            </a:r>
            <a:r>
              <a:rPr lang="en-US" sz="2000" dirty="0" smtClean="0"/>
              <a:t> </a:t>
            </a:r>
            <a:r>
              <a:rPr lang="en-US" sz="2000" dirty="0" err="1" smtClean="0"/>
              <a:t>pegawai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bekelayakan</a:t>
            </a:r>
            <a:r>
              <a:rPr lang="en-US" sz="2000" dirty="0" smtClean="0"/>
              <a:t> (</a:t>
            </a:r>
            <a:r>
              <a:rPr lang="en-US" sz="2000" dirty="0" err="1" smtClean="0"/>
              <a:t>aset</a:t>
            </a:r>
            <a:r>
              <a:rPr lang="en-US" sz="2000" dirty="0" smtClean="0"/>
              <a:t> </a:t>
            </a:r>
            <a:r>
              <a:rPr lang="en-US" sz="2000" dirty="0" err="1" smtClean="0"/>
              <a:t>teknikal</a:t>
            </a:r>
            <a:r>
              <a:rPr lang="en-US" sz="2000" dirty="0" smtClean="0"/>
              <a:t>)</a:t>
            </a:r>
          </a:p>
          <a:p>
            <a:pPr marL="0" indent="0">
              <a:buNone/>
            </a:pPr>
            <a:endParaRPr lang="en-MY" sz="2000" dirty="0"/>
          </a:p>
          <a:p>
            <a:r>
              <a:rPr lang="en-US" sz="2000" dirty="0" err="1"/>
              <a:t>Aset</a:t>
            </a:r>
            <a:r>
              <a:rPr lang="en-US" sz="2000" dirty="0"/>
              <a:t> yang </a:t>
            </a:r>
            <a:r>
              <a:rPr lang="en-US" sz="2000" dirty="0" err="1"/>
              <a:t>diperolehi</a:t>
            </a:r>
            <a:r>
              <a:rPr lang="en-US" sz="2000" dirty="0"/>
              <a:t> </a:t>
            </a:r>
            <a:r>
              <a:rPr lang="en-US" sz="2000" dirty="0" err="1"/>
              <a:t>tidak</a:t>
            </a:r>
            <a:r>
              <a:rPr lang="en-US" sz="2000" dirty="0"/>
              <a:t> </a:t>
            </a:r>
            <a:r>
              <a:rPr lang="en-US" sz="2000" dirty="0" err="1"/>
              <a:t>dilabelkan</a:t>
            </a:r>
            <a:r>
              <a:rPr lang="en-US" sz="2000" dirty="0"/>
              <a:t> no. </a:t>
            </a:r>
            <a:r>
              <a:rPr lang="en-US" sz="2000" dirty="0" err="1"/>
              <a:t>pendaftaran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“</a:t>
            </a:r>
            <a:r>
              <a:rPr lang="en-US" sz="2000" dirty="0" err="1"/>
              <a:t>Hak</a:t>
            </a:r>
            <a:r>
              <a:rPr lang="en-US" sz="2000" dirty="0"/>
              <a:t> </a:t>
            </a:r>
            <a:r>
              <a:rPr lang="en-US" sz="2000" dirty="0" err="1"/>
              <a:t>Kerajaan</a:t>
            </a:r>
            <a:r>
              <a:rPr lang="en-US" sz="2000" dirty="0"/>
              <a:t> Malaysia’ </a:t>
            </a:r>
            <a:r>
              <a:rPr lang="en-US" sz="2000" dirty="0" err="1"/>
              <a:t>dalam</a:t>
            </a:r>
            <a:r>
              <a:rPr lang="en-US" sz="2000" dirty="0"/>
              <a:t> masa 2 </a:t>
            </a:r>
            <a:r>
              <a:rPr lang="en-US" sz="2000" dirty="0" err="1"/>
              <a:t>minggu</a:t>
            </a:r>
            <a:r>
              <a:rPr lang="en-US" sz="2000" dirty="0"/>
              <a:t> </a:t>
            </a:r>
            <a:r>
              <a:rPr lang="en-US" sz="2000" dirty="0" err="1"/>
              <a:t>selepas</a:t>
            </a:r>
            <a:r>
              <a:rPr lang="en-US" sz="2000" dirty="0"/>
              <a:t> </a:t>
            </a:r>
            <a:r>
              <a:rPr lang="en-US" sz="2000" dirty="0" err="1"/>
              <a:t>perolehan</a:t>
            </a:r>
            <a:r>
              <a:rPr lang="en-US" sz="2000" dirty="0"/>
              <a:t> </a:t>
            </a:r>
            <a:r>
              <a:rPr lang="en-US" sz="2000" dirty="0" err="1"/>
              <a:t>dibuat</a:t>
            </a:r>
            <a:r>
              <a:rPr lang="en-US" sz="2000" dirty="0" smtClean="0"/>
              <a:t>.</a:t>
            </a:r>
            <a:endParaRPr lang="en-MY" sz="20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00531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PENYIMPANAN DAFTAR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KEW.PA 6 (</a:t>
            </a:r>
            <a:r>
              <a:rPr lang="ms-MY" sz="2000" dirty="0"/>
              <a:t>Daftar Pergerakan Harta Modal/Inventori) tidak dikemaskini</a:t>
            </a:r>
            <a:r>
              <a:rPr lang="ms-MY" sz="2000" dirty="0" smtClean="0"/>
              <a:t>.</a:t>
            </a:r>
          </a:p>
          <a:p>
            <a:endParaRPr lang="ms-MY" sz="2000" dirty="0"/>
          </a:p>
          <a:p>
            <a:r>
              <a:rPr lang="ms-MY" sz="2000" dirty="0" smtClean="0"/>
              <a:t>KEW.PA tidak diselenggara dengan lengkap dan kemaskini.</a:t>
            </a:r>
            <a:r>
              <a:rPr lang="en-US" sz="2000" dirty="0"/>
              <a:t> </a:t>
            </a:r>
            <a:endParaRPr lang="en-US" sz="2000" dirty="0" smtClean="0"/>
          </a:p>
          <a:p>
            <a:pPr marL="0" indent="0">
              <a:buNone/>
            </a:pPr>
            <a:endParaRPr lang="en-MY" sz="2000" dirty="0"/>
          </a:p>
          <a:p>
            <a:r>
              <a:rPr lang="ms-MY" sz="2000" dirty="0"/>
              <a:t>Pemeriksaan Aset dan Inventori tidak dapat dipastikan kerana Borang Laporan Pemeriksaan Harta  Modal (KEW.PA-10) dan Borang Laporan Pemeriksaan Inventori (KEW.PA-11) tidak dikemukakan kepada pihak Audit. </a:t>
            </a:r>
            <a:endParaRPr lang="en-MY" sz="2000" dirty="0"/>
          </a:p>
          <a:p>
            <a:pPr marL="0" indent="0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2023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PENGUNAAN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Aset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diperolehi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digunakan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err="1" smtClean="0"/>
              <a:t>Aset</a:t>
            </a:r>
            <a:r>
              <a:rPr lang="en-US" sz="2000" dirty="0" smtClean="0"/>
              <a:t> </a:t>
            </a:r>
            <a:r>
              <a:rPr lang="en-US" sz="2000" dirty="0" err="1" smtClean="0"/>
              <a:t>digunakan</a:t>
            </a:r>
            <a:r>
              <a:rPr lang="en-US" sz="2000" dirty="0" smtClean="0"/>
              <a:t> </a:t>
            </a:r>
            <a:r>
              <a:rPr lang="en-US" sz="2000" dirty="0" err="1" smtClean="0"/>
              <a:t>bagi</a:t>
            </a:r>
            <a:r>
              <a:rPr lang="en-US" sz="2000" dirty="0" smtClean="0"/>
              <a:t> </a:t>
            </a:r>
            <a:r>
              <a:rPr lang="en-US" sz="2000" dirty="0" err="1" smtClean="0"/>
              <a:t>kepentingan</a:t>
            </a:r>
            <a:r>
              <a:rPr lang="en-US" sz="2000" dirty="0" smtClean="0"/>
              <a:t> </a:t>
            </a:r>
            <a:r>
              <a:rPr lang="en-US" sz="2000" dirty="0" err="1" smtClean="0"/>
              <a:t>peribadi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err="1" smtClean="0"/>
              <a:t>Kerosakan</a:t>
            </a:r>
            <a:r>
              <a:rPr lang="en-US" sz="2000" dirty="0" smtClean="0"/>
              <a:t> </a:t>
            </a:r>
            <a:r>
              <a:rPr lang="en-US" sz="2000" dirty="0" err="1" smtClean="0"/>
              <a:t>Aset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mengunakan</a:t>
            </a:r>
            <a:r>
              <a:rPr lang="en-US" sz="2000" dirty="0" smtClean="0"/>
              <a:t> KEW.PA 9</a:t>
            </a:r>
            <a:endParaRPr lang="en-MY" sz="2000" dirty="0"/>
          </a:p>
        </p:txBody>
      </p:sp>
      <p:sp>
        <p:nvSpPr>
          <p:cNvPr id="4" name="Rounded Rectangle 3"/>
          <p:cNvSpPr/>
          <p:nvPr/>
        </p:nvSpPr>
        <p:spPr>
          <a:xfrm>
            <a:off x="7509933" y="3479800"/>
            <a:ext cx="1871134" cy="10498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ASET </a:t>
            </a:r>
            <a:r>
              <a:rPr lang="en-US" dirty="0" smtClean="0">
                <a:hlinkClick r:id="rId2" action="ppaction://hlinkfile"/>
              </a:rPr>
              <a:t>TIDAK</a:t>
            </a:r>
            <a:r>
              <a:rPr lang="en-US" dirty="0" smtClean="0"/>
              <a:t> DILABELKAN</a:t>
            </a:r>
            <a:endParaRPr lang="en-MY" dirty="0"/>
          </a:p>
        </p:txBody>
      </p:sp>
      <p:sp>
        <p:nvSpPr>
          <p:cNvPr id="5" name="Rounded Rectangle 4"/>
          <p:cNvSpPr/>
          <p:nvPr/>
        </p:nvSpPr>
        <p:spPr>
          <a:xfrm>
            <a:off x="7509933" y="4919133"/>
            <a:ext cx="2032000" cy="11006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 action="ppaction://hlinkfile"/>
              </a:rPr>
              <a:t>ASET YANG TIDAK DIGUNAKAN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7326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PENYENGGARAAN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/>
              <a:t>Senarai</a:t>
            </a:r>
            <a:r>
              <a:rPr lang="en-US" sz="2000" dirty="0" smtClean="0"/>
              <a:t> </a:t>
            </a:r>
            <a:r>
              <a:rPr lang="en-US" sz="2000" dirty="0" err="1" smtClean="0"/>
              <a:t>aset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memerlukan</a:t>
            </a:r>
            <a:r>
              <a:rPr lang="en-US" sz="2000" dirty="0" smtClean="0"/>
              <a:t> </a:t>
            </a:r>
            <a:r>
              <a:rPr lang="en-US" sz="2000" dirty="0" err="1" smtClean="0"/>
              <a:t>penyenggaraan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disenaraikan</a:t>
            </a:r>
            <a:r>
              <a:rPr lang="en-US" sz="2000" dirty="0" smtClean="0"/>
              <a:t> di </a:t>
            </a:r>
            <a:r>
              <a:rPr lang="en-US" sz="2000" dirty="0" err="1" smtClean="0"/>
              <a:t>dalam</a:t>
            </a:r>
            <a:r>
              <a:rPr lang="en-US" sz="2000" dirty="0" smtClean="0"/>
              <a:t> KEW.PA 13</a:t>
            </a:r>
            <a:endParaRPr lang="en-MY" sz="2000" dirty="0"/>
          </a:p>
        </p:txBody>
      </p:sp>
    </p:spTree>
    <p:extLst>
      <p:ext uri="{BB962C8B-B14F-4D97-AF65-F5344CB8AC3E}">
        <p14:creationId xmlns:p14="http://schemas.microsoft.com/office/powerpoint/2010/main" val="55523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PELUPUSAN &amp; HAPUS KIRA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Barangan</a:t>
            </a:r>
            <a:r>
              <a:rPr lang="en-US" sz="2000" dirty="0"/>
              <a:t> yang </a:t>
            </a:r>
            <a:r>
              <a:rPr lang="en-US" sz="2000" dirty="0" err="1"/>
              <a:t>rosak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tidak</a:t>
            </a:r>
            <a:r>
              <a:rPr lang="en-US" sz="2000" dirty="0"/>
              <a:t> </a:t>
            </a:r>
            <a:r>
              <a:rPr lang="en-US" sz="2000" dirty="0" err="1"/>
              <a:t>dapat</a:t>
            </a:r>
            <a:r>
              <a:rPr lang="en-US" sz="2000" dirty="0"/>
              <a:t> </a:t>
            </a:r>
            <a:r>
              <a:rPr lang="en-US" sz="2000" dirty="0" err="1"/>
              <a:t>digunakan</a:t>
            </a:r>
            <a:r>
              <a:rPr lang="en-US" sz="2000" dirty="0"/>
              <a:t> </a:t>
            </a:r>
            <a:r>
              <a:rPr lang="en-US" sz="2000" dirty="0" err="1"/>
              <a:t>masih</a:t>
            </a:r>
            <a:r>
              <a:rPr lang="en-US" sz="2000" dirty="0"/>
              <a:t> </a:t>
            </a:r>
            <a:r>
              <a:rPr lang="en-US" sz="2000" dirty="0" err="1"/>
              <a:t>belum</a:t>
            </a:r>
            <a:r>
              <a:rPr lang="en-US" sz="2000" dirty="0"/>
              <a:t> </a:t>
            </a:r>
            <a:r>
              <a:rPr lang="en-US" sz="2000" dirty="0" err="1"/>
              <a:t>dibuat</a:t>
            </a:r>
            <a:r>
              <a:rPr lang="en-US" sz="2000" dirty="0"/>
              <a:t> </a:t>
            </a:r>
            <a:r>
              <a:rPr lang="en-US" sz="2000" dirty="0" err="1" smtClean="0"/>
              <a:t>pelupusan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err="1" smtClean="0"/>
              <a:t>Pelupusan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dilaksanakan</a:t>
            </a:r>
            <a:r>
              <a:rPr lang="en-US" sz="2000" dirty="0" smtClean="0"/>
              <a:t> </a:t>
            </a:r>
            <a:r>
              <a:rPr lang="en-US" sz="2000" dirty="0" err="1" smtClean="0"/>
              <a:t>sehingga</a:t>
            </a:r>
            <a:r>
              <a:rPr lang="en-US" sz="2000" dirty="0" smtClean="0"/>
              <a:t> </a:t>
            </a:r>
            <a:r>
              <a:rPr lang="en-US" sz="2000" dirty="0" err="1" smtClean="0"/>
              <a:t>habis</a:t>
            </a:r>
            <a:r>
              <a:rPr lang="en-US" sz="2000" dirty="0" smtClean="0"/>
              <a:t> </a:t>
            </a:r>
            <a:r>
              <a:rPr lang="en-US" sz="2000" dirty="0" err="1" smtClean="0"/>
              <a:t>tempoh</a:t>
            </a:r>
            <a:r>
              <a:rPr lang="en-US" sz="2000" dirty="0" smtClean="0"/>
              <a:t> </a:t>
            </a:r>
            <a:r>
              <a:rPr lang="en-US" sz="2000" dirty="0" err="1" smtClean="0"/>
              <a:t>kelulusan</a:t>
            </a:r>
            <a:r>
              <a:rPr lang="en-US" sz="2000" dirty="0" smtClean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MY" dirty="0"/>
          </a:p>
          <a:p>
            <a:pPr marL="0" indent="0">
              <a:buNone/>
            </a:pPr>
            <a:endParaRPr lang="en-MY" dirty="0"/>
          </a:p>
          <a:p>
            <a:pPr marL="0" indent="0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31231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/>
              <a:t>Kelewatan</a:t>
            </a:r>
            <a:r>
              <a:rPr lang="en-US" sz="2000" dirty="0"/>
              <a:t> </a:t>
            </a:r>
            <a:r>
              <a:rPr lang="en-US" sz="2000" dirty="0" err="1"/>
              <a:t>bagi</a:t>
            </a:r>
            <a:r>
              <a:rPr lang="en-US" sz="2000" dirty="0"/>
              <a:t> </a:t>
            </a:r>
            <a:r>
              <a:rPr lang="en-US" sz="2000" dirty="0" err="1"/>
              <a:t>membuat</a:t>
            </a:r>
            <a:r>
              <a:rPr lang="en-US" sz="2000" dirty="0"/>
              <a:t> </a:t>
            </a:r>
            <a:r>
              <a:rPr lang="en-US" sz="2000" dirty="0" err="1"/>
              <a:t>laporan</a:t>
            </a:r>
            <a:r>
              <a:rPr lang="en-US" sz="2000" dirty="0"/>
              <a:t> polis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laporan</a:t>
            </a:r>
            <a:r>
              <a:rPr lang="en-US" sz="2000" dirty="0"/>
              <a:t> KEW.PA 28 </a:t>
            </a:r>
            <a:r>
              <a:rPr lang="en-US" sz="2000" dirty="0" err="1"/>
              <a:t>bagi</a:t>
            </a:r>
            <a:r>
              <a:rPr lang="en-US" sz="2000" dirty="0"/>
              <a:t> </a:t>
            </a:r>
            <a:r>
              <a:rPr lang="en-US" sz="2000" dirty="0" err="1"/>
              <a:t>kehilangan</a:t>
            </a:r>
            <a:r>
              <a:rPr lang="en-US" sz="2000" dirty="0"/>
              <a:t> </a:t>
            </a:r>
            <a:r>
              <a:rPr lang="en-US" sz="2000" dirty="0" err="1"/>
              <a:t>aset</a:t>
            </a:r>
            <a:r>
              <a:rPr lang="en-US" sz="2000" dirty="0"/>
              <a:t> yang </a:t>
            </a:r>
            <a:r>
              <a:rPr lang="en-US" sz="2000" dirty="0" err="1"/>
              <a:t>berlaku</a:t>
            </a:r>
            <a:r>
              <a:rPr lang="en-US" sz="2000" dirty="0"/>
              <a:t>.</a:t>
            </a:r>
            <a:endParaRPr lang="en-MY" sz="2000" dirty="0"/>
          </a:p>
          <a:p>
            <a:endParaRPr lang="en-US" sz="2000" dirty="0" smtClean="0"/>
          </a:p>
          <a:p>
            <a:r>
              <a:rPr lang="en-US" sz="2000" dirty="0" err="1" smtClean="0"/>
              <a:t>Kehilangan</a:t>
            </a:r>
            <a:r>
              <a:rPr lang="en-US" sz="2000" dirty="0" smtClean="0"/>
              <a:t> </a:t>
            </a:r>
            <a:r>
              <a:rPr lang="en-US" sz="2000" dirty="0" err="1" smtClean="0"/>
              <a:t>Aset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dilaporkan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pihak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bertanggungjawab</a:t>
            </a:r>
            <a:r>
              <a:rPr lang="en-US" sz="2000" dirty="0" smtClean="0"/>
              <a:t>.</a:t>
            </a:r>
            <a:endParaRPr lang="en-MY" sz="2000" dirty="0"/>
          </a:p>
        </p:txBody>
      </p:sp>
    </p:spTree>
    <p:extLst>
      <p:ext uri="{BB962C8B-B14F-4D97-AF65-F5344CB8AC3E}">
        <p14:creationId xmlns:p14="http://schemas.microsoft.com/office/powerpoint/2010/main" val="149071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Pengawai</a:t>
            </a:r>
            <a:r>
              <a:rPr lang="en-US" sz="2000" dirty="0"/>
              <a:t> </a:t>
            </a:r>
            <a:r>
              <a:rPr lang="en-US" sz="2000" dirty="0" err="1"/>
              <a:t>stor</a:t>
            </a:r>
            <a:r>
              <a:rPr lang="en-US" sz="2000" dirty="0"/>
              <a:t> </a:t>
            </a:r>
            <a:r>
              <a:rPr lang="en-US" sz="2000" dirty="0" err="1"/>
              <a:t>tidak</a:t>
            </a:r>
            <a:r>
              <a:rPr lang="en-US" sz="2000" dirty="0"/>
              <a:t> </a:t>
            </a:r>
            <a:r>
              <a:rPr lang="en-US" sz="2000" dirty="0" err="1" smtClean="0"/>
              <a:t>dilantik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bertulis</a:t>
            </a:r>
            <a:r>
              <a:rPr lang="en-US" sz="2000" dirty="0" smtClean="0"/>
              <a:t>/ </a:t>
            </a:r>
            <a:r>
              <a:rPr lang="en-US" sz="2000" dirty="0" err="1"/>
              <a:t>pegawai</a:t>
            </a:r>
            <a:r>
              <a:rPr lang="en-US" sz="2000" dirty="0"/>
              <a:t> </a:t>
            </a:r>
            <a:r>
              <a:rPr lang="en-US" sz="2000" dirty="0" err="1"/>
              <a:t>stor</a:t>
            </a:r>
            <a:r>
              <a:rPr lang="en-US" sz="2000" dirty="0"/>
              <a:t> yang </a:t>
            </a:r>
            <a:r>
              <a:rPr lang="en-US" sz="2000" dirty="0" err="1"/>
              <a:t>tidak</a:t>
            </a:r>
            <a:r>
              <a:rPr lang="en-US" sz="2000" dirty="0"/>
              <a:t> </a:t>
            </a:r>
            <a:r>
              <a:rPr lang="en-US" sz="2000" dirty="0" err="1"/>
              <a:t>sesuai</a:t>
            </a:r>
            <a:r>
              <a:rPr lang="en-US" sz="2000" dirty="0"/>
              <a:t>.</a:t>
            </a:r>
            <a:endParaRPr lang="en-MY" sz="2000" dirty="0"/>
          </a:p>
          <a:p>
            <a:pPr marL="0" indent="0">
              <a:buNone/>
            </a:pPr>
            <a:r>
              <a:rPr lang="en-US" sz="2000" dirty="0"/>
              <a:t> </a:t>
            </a:r>
            <a:endParaRPr lang="en-MY" sz="2000" dirty="0"/>
          </a:p>
          <a:p>
            <a:r>
              <a:rPr lang="en-US" sz="2000" dirty="0"/>
              <a:t>KEW.PS </a:t>
            </a:r>
            <a:r>
              <a:rPr lang="en-US" sz="2000" dirty="0" smtClean="0"/>
              <a:t> </a:t>
            </a:r>
            <a:r>
              <a:rPr lang="en-US" sz="2000" dirty="0" err="1"/>
              <a:t>tidak</a:t>
            </a:r>
            <a:r>
              <a:rPr lang="en-US" sz="2000" dirty="0"/>
              <a:t> </a:t>
            </a:r>
            <a:r>
              <a:rPr lang="en-US" sz="2000" dirty="0" err="1"/>
              <a:t>diselenggara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 smtClean="0"/>
              <a:t>lengkap</a:t>
            </a:r>
            <a:r>
              <a:rPr lang="en-US" sz="2000" dirty="0" smtClean="0"/>
              <a:t> &amp; </a:t>
            </a:r>
            <a:r>
              <a:rPr lang="en-US" sz="2000" dirty="0" err="1" smtClean="0"/>
              <a:t>kemaskini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err="1" smtClean="0"/>
              <a:t>Pengeluaran</a:t>
            </a:r>
            <a:r>
              <a:rPr lang="en-US" sz="2000" dirty="0" smtClean="0"/>
              <a:t> </a:t>
            </a:r>
            <a:r>
              <a:rPr lang="en-US" sz="2000" dirty="0" err="1" smtClean="0"/>
              <a:t>stok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mengunakan</a:t>
            </a:r>
            <a:r>
              <a:rPr lang="en-US" sz="2000" dirty="0" smtClean="0"/>
              <a:t> KEW.PS 11</a:t>
            </a:r>
            <a:endParaRPr lang="en-MY" sz="2000" dirty="0"/>
          </a:p>
          <a:p>
            <a:pPr marL="0" indent="0">
              <a:buNone/>
            </a:pPr>
            <a:r>
              <a:rPr lang="en-US" sz="2000" dirty="0"/>
              <a:t> </a:t>
            </a:r>
            <a:endParaRPr lang="en-MY" sz="20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95609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Barangan</a:t>
            </a:r>
            <a:r>
              <a:rPr lang="en-US" sz="2000" dirty="0"/>
              <a:t> yang </a:t>
            </a:r>
            <a:r>
              <a:rPr lang="en-US" sz="2000" dirty="0" err="1"/>
              <a:t>sudah</a:t>
            </a:r>
            <a:r>
              <a:rPr lang="en-US" sz="2000" dirty="0"/>
              <a:t> </a:t>
            </a:r>
            <a:r>
              <a:rPr lang="en-US" sz="2000" dirty="0" err="1"/>
              <a:t>luput</a:t>
            </a:r>
            <a:r>
              <a:rPr lang="en-US" sz="2000" dirty="0"/>
              <a:t> </a:t>
            </a:r>
            <a:r>
              <a:rPr lang="en-US" sz="2000" dirty="0" err="1"/>
              <a:t>masih</a:t>
            </a:r>
            <a:r>
              <a:rPr lang="en-US" sz="2000" dirty="0"/>
              <a:t> </a:t>
            </a:r>
            <a:r>
              <a:rPr lang="en-US" sz="2000" dirty="0" err="1"/>
              <a:t>tersimpan</a:t>
            </a:r>
            <a:r>
              <a:rPr lang="en-US" sz="2000" dirty="0"/>
              <a:t> di </a:t>
            </a: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 smtClean="0"/>
              <a:t>stor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err="1" smtClean="0"/>
              <a:t>Barangan</a:t>
            </a:r>
            <a:r>
              <a:rPr lang="en-US" sz="2000" dirty="0" smtClean="0"/>
              <a:t> lain </a:t>
            </a:r>
            <a:r>
              <a:rPr lang="en-US" sz="2000" dirty="0" err="1" smtClean="0"/>
              <a:t>disimpan</a:t>
            </a:r>
            <a:r>
              <a:rPr lang="en-US" sz="2000" dirty="0" smtClean="0"/>
              <a:t> </a:t>
            </a:r>
            <a:r>
              <a:rPr lang="en-US" sz="2000" dirty="0" err="1" smtClean="0"/>
              <a:t>bersama-sama</a:t>
            </a:r>
            <a:r>
              <a:rPr lang="en-US" sz="2000" dirty="0" smtClean="0"/>
              <a:t> </a:t>
            </a:r>
            <a:r>
              <a:rPr lang="en-US" sz="2000" dirty="0" err="1" smtClean="0"/>
              <a:t>barangan</a:t>
            </a:r>
            <a:r>
              <a:rPr lang="en-US" sz="2000" dirty="0" smtClean="0"/>
              <a:t> </a:t>
            </a:r>
            <a:r>
              <a:rPr lang="en-US" sz="2000" dirty="0" err="1" smtClean="0"/>
              <a:t>stor</a:t>
            </a:r>
            <a:endParaRPr lang="en-MY" sz="2000" dirty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err="1" smtClean="0"/>
              <a:t>Barangan</a:t>
            </a:r>
            <a:r>
              <a:rPr lang="en-US" sz="2000" dirty="0" smtClean="0"/>
              <a:t> </a:t>
            </a:r>
            <a:r>
              <a:rPr lang="en-US" sz="2000" dirty="0"/>
              <a:t>yang </a:t>
            </a:r>
            <a:r>
              <a:rPr lang="en-US" sz="2000" dirty="0" err="1"/>
              <a:t>berharga</a:t>
            </a:r>
            <a:r>
              <a:rPr lang="en-US" sz="2000" dirty="0"/>
              <a:t> </a:t>
            </a:r>
            <a:r>
              <a:rPr lang="en-US" sz="2000" dirty="0" smtClean="0"/>
              <a:t>/ </a:t>
            </a:r>
            <a:r>
              <a:rPr lang="en-US" sz="2000" dirty="0" err="1" smtClean="0"/>
              <a:t>berbahaya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/>
              <a:t>diletakan</a:t>
            </a:r>
            <a:r>
              <a:rPr lang="en-US" sz="2000" dirty="0"/>
              <a:t> </a:t>
            </a:r>
            <a:r>
              <a:rPr lang="en-US" sz="2000" dirty="0" err="1"/>
              <a:t>ditempat</a:t>
            </a:r>
            <a:r>
              <a:rPr lang="en-US" sz="2000" dirty="0"/>
              <a:t> yang </a:t>
            </a:r>
            <a:r>
              <a:rPr lang="en-US" sz="2000" dirty="0" err="1"/>
              <a:t>sesuai</a:t>
            </a:r>
            <a:endParaRPr lang="en-MY" sz="2000" dirty="0"/>
          </a:p>
          <a:p>
            <a:pPr marL="0" indent="0">
              <a:buNone/>
            </a:pPr>
            <a:endParaRPr lang="en-MY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58735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ms-MY" sz="2000" dirty="0"/>
              <a:t>Pemeriksaan Stok dan Verifikasi Stor, juga tidak dapat dipastikan kerana Borang Laporan Pemeriksaan/Verifikasi Stor (KEW.PS-14) dan Borang Laporan Tahunan Keseluruhan Pengurusan Stor (KEW.PS-15) tidak dikemukakan</a:t>
            </a:r>
            <a:endParaRPr lang="en-MY" sz="20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88455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/>
              <a:t>RINGKASAN SENARAI SEMAK PENGURUSAN KEWANGAN (ASET &amp; STOR)</a:t>
            </a:r>
            <a:endParaRPr lang="en-MY" sz="4000" dirty="0"/>
          </a:p>
        </p:txBody>
      </p:sp>
    </p:spTree>
    <p:extLst>
      <p:ext uri="{BB962C8B-B14F-4D97-AF65-F5344CB8AC3E}">
        <p14:creationId xmlns:p14="http://schemas.microsoft.com/office/powerpoint/2010/main" val="155223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ms-MY" sz="2000" dirty="0"/>
              <a:t>Keadaan stor yang tidak sesuai ( Tiada pengudaraan yang baik, ciri-ciri keselamatan yang kurang memuaskan, lokasi yang terdedah dengan risiko</a:t>
            </a:r>
            <a:r>
              <a:rPr lang="ms-MY" sz="2000" dirty="0" smtClean="0"/>
              <a:t>)</a:t>
            </a:r>
          </a:p>
          <a:p>
            <a:endParaRPr lang="ms-MY" dirty="0"/>
          </a:p>
          <a:p>
            <a:pPr marL="0" indent="0">
              <a:buNone/>
            </a:pPr>
            <a:r>
              <a:rPr lang="ms-MY" dirty="0" smtClean="0">
                <a:hlinkClick r:id="rId2" action="ppaction://hlinkfile"/>
              </a:rPr>
              <a:t>STOR BERISIKO</a:t>
            </a:r>
            <a:endParaRPr lang="en-MY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91926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34A4C29-2551-42A4-A206-2D2B9F35685A}" type="slidenum">
              <a:rPr lang="en-US" altLang="en-US">
                <a:solidFill>
                  <a:srgbClr val="000000"/>
                </a:solidFill>
              </a:rPr>
              <a:pPr eaLnBrk="1" hangingPunct="1"/>
              <a:t>21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1" y="457200"/>
            <a:ext cx="7154863" cy="762000"/>
          </a:xfrm>
        </p:spPr>
        <p:txBody>
          <a:bodyPr/>
          <a:lstStyle/>
          <a:p>
            <a:pPr algn="ctr" eaLnBrk="1" hangingPunct="1"/>
            <a:r>
              <a:rPr lang="en-US" altLang="en-US" sz="2400" b="1">
                <a:cs typeface="Times New Roman" panose="02020603050405020304" pitchFamily="18" charset="0"/>
              </a:rPr>
              <a:t>PENGURUSAN ORGANISASI BAIK</a:t>
            </a:r>
            <a:endParaRPr lang="en-US" altLang="en-US" sz="2400" b="1">
              <a:latin typeface="Arial Narrow" panose="020B0606020202030204" pitchFamily="34" charset="0"/>
            </a:endParaRPr>
          </a:p>
        </p:txBody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3201" y="1600200"/>
            <a:ext cx="9070976" cy="4876800"/>
          </a:xfrm>
        </p:spPr>
        <p:txBody>
          <a:bodyPr>
            <a:normAutofit lnSpcReduction="10000"/>
          </a:bodyPr>
          <a:lstStyle/>
          <a:p>
            <a:pPr marL="457200" indent="-404813">
              <a:lnSpc>
                <a:spcPct val="80000"/>
              </a:lnSpc>
              <a:buClrTx/>
              <a:buFont typeface="Wingdings" panose="05000000000000000000" pitchFamily="2" charset="2"/>
              <a:buChar char="q"/>
            </a:pPr>
            <a:r>
              <a:rPr lang="en-US" altLang="en-US" sz="2000" dirty="0" err="1">
                <a:solidFill>
                  <a:schemeClr val="bg1"/>
                </a:solidFill>
                <a:cs typeface="Times New Roman" panose="02020603050405020304" pitchFamily="18" charset="0"/>
              </a:rPr>
              <a:t>Pengurusan</a:t>
            </a:r>
            <a:r>
              <a:rPr lang="en-US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000" dirty="0" err="1">
                <a:solidFill>
                  <a:schemeClr val="bg1"/>
                </a:solidFill>
                <a:cs typeface="Times New Roman" panose="02020603050405020304" pitchFamily="18" charset="0"/>
              </a:rPr>
              <a:t>organisasi</a:t>
            </a:r>
            <a:r>
              <a:rPr lang="en-US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000" dirty="0" err="1">
                <a:solidFill>
                  <a:schemeClr val="bg1"/>
                </a:solidFill>
                <a:cs typeface="Times New Roman" panose="02020603050405020304" pitchFamily="18" charset="0"/>
              </a:rPr>
              <a:t>adalah</a:t>
            </a:r>
            <a:r>
              <a:rPr lang="en-US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000" dirty="0" err="1">
                <a:solidFill>
                  <a:schemeClr val="bg1"/>
                </a:solidFill>
                <a:cs typeface="Times New Roman" panose="02020603050405020304" pitchFamily="18" charset="0"/>
              </a:rPr>
              <a:t>baik</a:t>
            </a:r>
            <a:r>
              <a:rPr lang="en-US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000" dirty="0" err="1">
                <a:solidFill>
                  <a:schemeClr val="bg1"/>
                </a:solidFill>
                <a:cs typeface="Times New Roman" panose="02020603050405020304" pitchFamily="18" charset="0"/>
              </a:rPr>
              <a:t>sekiranya</a:t>
            </a:r>
            <a:r>
              <a:rPr lang="en-US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000" dirty="0" err="1">
                <a:solidFill>
                  <a:schemeClr val="bg1"/>
                </a:solidFill>
                <a:cs typeface="Times New Roman" panose="02020603050405020304" pitchFamily="18" charset="0"/>
              </a:rPr>
              <a:t>mempunyai</a:t>
            </a:r>
            <a:r>
              <a:rPr lang="en-US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  </a:t>
            </a:r>
            <a:r>
              <a:rPr lang="en-US" altLang="en-US" sz="2000" dirty="0" err="1">
                <a:solidFill>
                  <a:schemeClr val="bg1"/>
                </a:solidFill>
              </a:rPr>
              <a:t>kawalan</a:t>
            </a:r>
            <a:r>
              <a:rPr lang="en-US" altLang="en-US" sz="2000" dirty="0">
                <a:solidFill>
                  <a:schemeClr val="bg1"/>
                </a:solidFill>
              </a:rPr>
              <a:t> </a:t>
            </a:r>
            <a:r>
              <a:rPr lang="en-US" altLang="en-US" sz="2000" dirty="0" err="1">
                <a:solidFill>
                  <a:schemeClr val="bg1"/>
                </a:solidFill>
              </a:rPr>
              <a:t>dalam</a:t>
            </a:r>
            <a:r>
              <a:rPr lang="en-US" altLang="en-US" sz="2000" dirty="0">
                <a:solidFill>
                  <a:schemeClr val="bg1"/>
                </a:solidFill>
              </a:rPr>
              <a:t> yang </a:t>
            </a:r>
            <a:r>
              <a:rPr lang="en-US" altLang="en-US" sz="2000" dirty="0" err="1">
                <a:solidFill>
                  <a:schemeClr val="bg1"/>
                </a:solidFill>
              </a:rPr>
              <a:t>berkesan</a:t>
            </a:r>
            <a:r>
              <a:rPr lang="en-US" altLang="en-US" sz="2000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br>
              <a:rPr lang="en-US" altLang="en-US" sz="2000" dirty="0">
                <a:solidFill>
                  <a:schemeClr val="bg1"/>
                </a:solidFill>
                <a:latin typeface="Arial Narrow" panose="020B0606020202030204" pitchFamily="34" charset="0"/>
              </a:rPr>
            </a:br>
            <a:endParaRPr lang="en-US" altLang="en-US" sz="20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457200" indent="-404813">
              <a:lnSpc>
                <a:spcPct val="80000"/>
              </a:lnSpc>
              <a:buClrTx/>
              <a:buFont typeface="Wingdings" panose="05000000000000000000" pitchFamily="2" charset="2"/>
              <a:buChar char="q"/>
            </a:pPr>
            <a:r>
              <a:rPr lang="en-US" altLang="en-US" sz="2000" dirty="0" err="1"/>
              <a:t>Semua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transaksi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didokumenkan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dengan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teratur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dan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boleh</a:t>
            </a:r>
            <a:r>
              <a:rPr lang="en-US" altLang="en-US" sz="2000" dirty="0"/>
              <a:t>     </a:t>
            </a:r>
            <a:r>
              <a:rPr lang="en-US" altLang="en-US" sz="2000" dirty="0" err="1"/>
              <a:t>diperiksa</a:t>
            </a:r>
            <a:r>
              <a:rPr lang="en-US" altLang="en-US" sz="2000" dirty="0"/>
              <a:t> </a:t>
            </a:r>
            <a:r>
              <a:rPr lang="en-US" altLang="en-US" sz="2000" dirty="0" err="1"/>
              <a:t>pada</a:t>
            </a:r>
            <a:r>
              <a:rPr lang="en-US" altLang="en-US" sz="2000" dirty="0"/>
              <a:t> </a:t>
            </a:r>
            <a:r>
              <a:rPr lang="en-US" altLang="en-US" sz="2000" dirty="0" err="1"/>
              <a:t>bila-bila</a:t>
            </a:r>
            <a:r>
              <a:rPr lang="en-US" altLang="en-US" sz="2000" dirty="0"/>
              <a:t> masa </a:t>
            </a:r>
          </a:p>
          <a:p>
            <a:pPr marL="52387" indent="0" algn="just">
              <a:lnSpc>
                <a:spcPct val="80000"/>
              </a:lnSpc>
              <a:buNone/>
            </a:pPr>
            <a:endParaRPr lang="en-US" altLang="en-US" sz="2000" dirty="0">
              <a:cs typeface="Times New Roman" panose="02020603050405020304" pitchFamily="18" charset="0"/>
            </a:endParaRPr>
          </a:p>
          <a:p>
            <a:pPr marL="457200" indent="-404813" algn="just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US" altLang="en-US" sz="2000" dirty="0" err="1"/>
              <a:t>Semua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transaksi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direkodkan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dengan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betul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dan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kemaskini</a:t>
            </a:r>
            <a:r>
              <a:rPr lang="en-US" altLang="en-US" sz="2000" dirty="0"/>
              <a:t> </a:t>
            </a:r>
          </a:p>
          <a:p>
            <a:pPr marL="457200" indent="-404813" algn="just">
              <a:lnSpc>
                <a:spcPct val="80000"/>
              </a:lnSpc>
              <a:buFont typeface="Wingdings" panose="05000000000000000000" pitchFamily="2" charset="2"/>
              <a:buChar char="q"/>
            </a:pPr>
            <a:endParaRPr lang="en-US" altLang="en-US" sz="2000" dirty="0">
              <a:cs typeface="Times New Roman" panose="02020603050405020304" pitchFamily="18" charset="0"/>
            </a:endParaRPr>
          </a:p>
          <a:p>
            <a:pPr marL="457200" indent="-404813" algn="just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US" altLang="en-US" sz="2000" dirty="0" err="1"/>
              <a:t>Semua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transaksi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disemak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dan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disahkan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oleh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pihak</a:t>
            </a:r>
            <a:r>
              <a:rPr lang="en-US" altLang="en-US" sz="2000" dirty="0"/>
              <a:t> yang </a:t>
            </a:r>
            <a:r>
              <a:rPr lang="en-US" altLang="en-US" sz="2000" dirty="0" err="1"/>
              <a:t>diberi</a:t>
            </a:r>
            <a:r>
              <a:rPr lang="en-US" altLang="en-US" sz="2000" dirty="0"/>
              <a:t> </a:t>
            </a:r>
            <a:r>
              <a:rPr lang="en-US" altLang="en-US" sz="2000" dirty="0" err="1"/>
              <a:t>kuasa</a:t>
            </a:r>
            <a:endParaRPr lang="en-US" altLang="en-US" sz="2000" dirty="0"/>
          </a:p>
          <a:p>
            <a:pPr marL="457200" indent="-404813" algn="just">
              <a:lnSpc>
                <a:spcPct val="80000"/>
              </a:lnSpc>
              <a:buFont typeface="Wingdings" panose="05000000000000000000" pitchFamily="2" charset="2"/>
              <a:buChar char="q"/>
            </a:pPr>
            <a:endParaRPr lang="en-US" altLang="en-US" sz="2000" dirty="0">
              <a:cs typeface="Times New Roman" panose="02020603050405020304" pitchFamily="18" charset="0"/>
            </a:endParaRPr>
          </a:p>
          <a:p>
            <a:pPr marL="457200" indent="-404813" algn="just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US" altLang="en-US" sz="2000" dirty="0" err="1"/>
              <a:t>Terdapat</a:t>
            </a:r>
            <a:r>
              <a:rPr lang="en-US" altLang="en-US" sz="2000" dirty="0"/>
              <a:t> </a:t>
            </a:r>
            <a:r>
              <a:rPr lang="en-US" altLang="en-US" sz="2000" dirty="0" err="1"/>
              <a:t>pengasingan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tugas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dalam</a:t>
            </a:r>
            <a:r>
              <a:rPr lang="en-US" altLang="en-US" sz="2000" dirty="0"/>
              <a:t> </a:t>
            </a:r>
            <a:r>
              <a:rPr lang="en-US" altLang="en-US" sz="2000" dirty="0" err="1"/>
              <a:t>meluluskan</a:t>
            </a:r>
            <a:r>
              <a:rPr lang="en-US" altLang="en-US" sz="2000" dirty="0"/>
              <a:t>, </a:t>
            </a:r>
            <a:r>
              <a:rPr lang="en-US" altLang="en-US" sz="2000" dirty="0" err="1"/>
              <a:t>memproses</a:t>
            </a:r>
            <a:r>
              <a:rPr lang="en-US" altLang="en-US" sz="2000" dirty="0"/>
              <a:t>, </a:t>
            </a:r>
            <a:r>
              <a:rPr lang="en-US" altLang="en-US" sz="2000" dirty="0" err="1"/>
              <a:t>merekod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dan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menyemak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transaksi</a:t>
            </a:r>
            <a:r>
              <a:rPr lang="en-US" altLang="en-US" sz="2000" dirty="0"/>
              <a:t> </a:t>
            </a:r>
          </a:p>
          <a:p>
            <a:pPr marL="457200" indent="-404813" algn="just">
              <a:lnSpc>
                <a:spcPct val="80000"/>
              </a:lnSpc>
              <a:buFont typeface="Wingdings" panose="05000000000000000000" pitchFamily="2" charset="2"/>
              <a:buChar char="q"/>
            </a:pPr>
            <a:endParaRPr lang="en-US" altLang="en-US" sz="2000" dirty="0"/>
          </a:p>
          <a:p>
            <a:pPr marL="457200" indent="-404813" algn="just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US" altLang="en-US" sz="2000" dirty="0" err="1"/>
              <a:t>Penyeliaan</a:t>
            </a:r>
            <a:r>
              <a:rPr lang="en-US" altLang="en-US" sz="2000" dirty="0"/>
              <a:t> yang </a:t>
            </a:r>
            <a:r>
              <a:rPr lang="en-US" altLang="en-US" sz="2000" dirty="0" err="1"/>
              <a:t>berkesan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diberi</a:t>
            </a:r>
            <a:r>
              <a:rPr lang="en-US" altLang="en-US" sz="2000" dirty="0"/>
              <a:t> </a:t>
            </a:r>
            <a:r>
              <a:rPr lang="en-US" altLang="en-US" sz="2000" dirty="0" err="1"/>
              <a:t>kepada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tugas-tugas</a:t>
            </a:r>
            <a:r>
              <a:rPr lang="en-US" altLang="en-US" sz="2000" dirty="0"/>
              <a:t> </a:t>
            </a:r>
            <a:r>
              <a:rPr lang="en-US" altLang="en-US" sz="2000" dirty="0" err="1"/>
              <a:t>pegawai</a:t>
            </a:r>
            <a:r>
              <a:rPr lang="en-US" altLang="en-US" sz="2000" dirty="0"/>
              <a:t> </a:t>
            </a:r>
            <a:r>
              <a:rPr lang="en-US" altLang="en-US" sz="2000" dirty="0" err="1"/>
              <a:t>bawahan</a:t>
            </a:r>
            <a:r>
              <a:rPr lang="en-US" altLang="en-US" sz="2000" dirty="0"/>
              <a:t> </a:t>
            </a:r>
          </a:p>
          <a:p>
            <a:pPr marL="457200" indent="-404813">
              <a:lnSpc>
                <a:spcPct val="80000"/>
              </a:lnSpc>
              <a:buFont typeface="Wingdings" panose="05000000000000000000" pitchFamily="2" charset="2"/>
              <a:buChar char="q"/>
            </a:pPr>
            <a:endParaRPr lang="en-US" altLang="en-US" sz="2000" dirty="0"/>
          </a:p>
          <a:p>
            <a:pPr marL="457200" indent="-404813">
              <a:lnSpc>
                <a:spcPct val="80000"/>
              </a:lnSpc>
              <a:buFont typeface="Wingdings" panose="05000000000000000000" pitchFamily="2" charset="2"/>
              <a:buChar char="q"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6555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 smtClean="0"/>
              <a:t>SEKIAN, TERIMA KASIH</a:t>
            </a:r>
            <a:endParaRPr lang="en-MY" sz="4800" b="1" dirty="0"/>
          </a:p>
        </p:txBody>
      </p:sp>
    </p:spTree>
    <p:extLst>
      <p:ext uri="{BB962C8B-B14F-4D97-AF65-F5344CB8AC3E}">
        <p14:creationId xmlns:p14="http://schemas.microsoft.com/office/powerpoint/2010/main" val="419534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85964" y="50800"/>
            <a:ext cx="7127875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ms-MY" sz="2000" b="1" dirty="0"/>
              <a:t>Pengurusan Jawatankuasa Pengurusan Aset Kerajaan  </a:t>
            </a:r>
            <a:endParaRPr lang="en-MY" sz="2000" b="1" dirty="0"/>
          </a:p>
          <a:p>
            <a:pPr algn="ctr"/>
            <a:r>
              <a:rPr lang="ms-MY" sz="2000" b="1" dirty="0"/>
              <a:t>  (JKPAK)</a:t>
            </a:r>
            <a:endParaRPr lang="en-US" altLang="en-US" sz="2000" b="1" cap="small" dirty="0">
              <a:solidFill>
                <a:srgbClr val="000000"/>
              </a:solidFill>
              <a:latin typeface="+mj-lt"/>
              <a:ea typeface="+mj-ea"/>
              <a:cs typeface="Aria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781496"/>
              </p:ext>
            </p:extLst>
          </p:nvPr>
        </p:nvGraphicFramePr>
        <p:xfrm>
          <a:off x="1840708" y="658283"/>
          <a:ext cx="8424863" cy="2514600"/>
        </p:xfrm>
        <a:graphic>
          <a:graphicData uri="http://schemas.openxmlformats.org/drawingml/2006/table">
            <a:tbl>
              <a:tblPr/>
              <a:tblGrid>
                <a:gridCol w="503327"/>
                <a:gridCol w="5797541"/>
                <a:gridCol w="2123995"/>
              </a:tblGrid>
              <a:tr h="340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BIL.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KRITERIA SEMAKAN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ms-MY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+mn-ea"/>
                          <a:cs typeface="Times New Roman" pitchFamily="18" charset="0"/>
                        </a:rPr>
                        <a:t>STATUS PEMATUHAN</a:t>
                      </a:r>
                      <a:endParaRPr kumimoji="0" lang="en-MY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</a:tr>
              <a:tr h="3658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i.</a:t>
                      </a: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JKPAK ditubuhkan</a:t>
                      </a:r>
                      <a:endParaRPr kumimoji="0" lang="ms-MY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7677" marR="6767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266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ii.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Bermesyuarat sekurang-kurangnya tiga bulan sekali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7677" marR="6767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88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iii.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Agenda mesyuarat yang ditetapkan telah dibincangkan</a:t>
                      </a: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7677" marR="6767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6144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iv.</a:t>
                      </a:r>
                      <a:endParaRPr kumimoji="0" lang="en-MY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Hasil mesyuarat dilaporkan kepada Jawatankuasa Pengurusan Kewangan dan Akaun (JPKA)</a:t>
                      </a: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7677" marR="6767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2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v.</a:t>
                      </a:r>
                      <a:endParaRPr kumimoji="0" lang="en-MY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Tindakan susulan diambil terhadap keputusan mesyuarat yang lepas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7677" marR="6767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182372"/>
              </p:ext>
            </p:extLst>
          </p:nvPr>
        </p:nvGraphicFramePr>
        <p:xfrm>
          <a:off x="1847851" y="4187296"/>
          <a:ext cx="8431213" cy="1897062"/>
        </p:xfrm>
        <a:graphic>
          <a:graphicData uri="http://schemas.openxmlformats.org/drawingml/2006/table">
            <a:tbl>
              <a:tblPr/>
              <a:tblGrid>
                <a:gridCol w="509714"/>
                <a:gridCol w="5722150"/>
                <a:gridCol w="2199349"/>
              </a:tblGrid>
              <a:tr h="3854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BIL.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KRITERIA SEMAKAN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ms-MY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STATUS PEMATUHAN</a:t>
                      </a:r>
                      <a:endParaRPr kumimoji="0" lang="en-MY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</a:tr>
              <a:tr h="360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i.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Pegawai Aset dilantik secara bertulis oleh Pegawai Pengawal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593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ii.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Setiap PTJ mempunyai Pegawai Aset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ms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588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iii.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Pegawai Stor diberi tanggungjawab untuk menguruskan stor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4325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iv.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MY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Pegawai</a:t>
                      </a:r>
                      <a:r>
                        <a:rPr kumimoji="0" lang="en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MY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Penerima</a:t>
                      </a:r>
                      <a:r>
                        <a:rPr kumimoji="0" lang="en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MY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dilantik</a:t>
                      </a:r>
                      <a:r>
                        <a:rPr kumimoji="0" lang="en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MY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secara</a:t>
                      </a:r>
                      <a:r>
                        <a:rPr kumimoji="0" lang="en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MY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bertulis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966913" y="3213100"/>
            <a:ext cx="403225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endParaRPr lang="en-US" altLang="en-US" sz="2000" b="1" cap="small" dirty="0" smtClean="0">
              <a:solidFill>
                <a:srgbClr val="000000"/>
              </a:solidFill>
              <a:latin typeface="+mj-lt"/>
              <a:ea typeface="+mj-ea"/>
              <a:cs typeface="Arial"/>
            </a:endParaRPr>
          </a:p>
          <a:p>
            <a:pPr eaLnBrk="1" hangingPunct="1">
              <a:defRPr/>
            </a:pPr>
            <a:r>
              <a:rPr lang="en-US" altLang="en-US" sz="2000" b="1" cap="small" dirty="0" err="1" smtClean="0">
                <a:solidFill>
                  <a:srgbClr val="000000"/>
                </a:solidFill>
                <a:latin typeface="+mj-lt"/>
                <a:ea typeface="+mj-ea"/>
                <a:cs typeface="Arial"/>
              </a:rPr>
              <a:t>Pegawai</a:t>
            </a:r>
            <a:r>
              <a:rPr lang="en-US" altLang="en-US" sz="2000" b="1" cap="small" dirty="0" smtClean="0">
                <a:solidFill>
                  <a:srgbClr val="000000"/>
                </a:solidFill>
                <a:latin typeface="+mj-lt"/>
                <a:ea typeface="+mj-ea"/>
                <a:cs typeface="Arial"/>
              </a:rPr>
              <a:t> </a:t>
            </a:r>
            <a:r>
              <a:rPr lang="en-US" altLang="en-US" sz="2000" b="1" cap="small" dirty="0" err="1">
                <a:solidFill>
                  <a:srgbClr val="000000"/>
                </a:solidFill>
                <a:latin typeface="+mj-lt"/>
                <a:ea typeface="+mj-ea"/>
                <a:cs typeface="Arial"/>
              </a:rPr>
              <a:t>Aset</a:t>
            </a:r>
            <a:r>
              <a:rPr lang="en-US" altLang="en-US" sz="2000" b="1" cap="small" dirty="0">
                <a:solidFill>
                  <a:srgbClr val="000000"/>
                </a:solidFill>
                <a:latin typeface="+mj-lt"/>
                <a:ea typeface="+mj-ea"/>
                <a:cs typeface="Arial"/>
              </a:rPr>
              <a:t> Dan </a:t>
            </a:r>
            <a:r>
              <a:rPr lang="en-US" altLang="en-US" sz="2000" b="1" cap="small" dirty="0" err="1">
                <a:solidFill>
                  <a:srgbClr val="000000"/>
                </a:solidFill>
                <a:latin typeface="+mj-lt"/>
                <a:ea typeface="+mj-ea"/>
                <a:cs typeface="Arial"/>
              </a:rPr>
              <a:t>Stor</a:t>
            </a:r>
            <a:endParaRPr lang="en-US" altLang="en-US" sz="2000" b="1" cap="small" dirty="0">
              <a:solidFill>
                <a:srgbClr val="000000"/>
              </a:solidFill>
              <a:latin typeface="+mj-lt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1188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35188" y="333375"/>
            <a:ext cx="7129462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en-US" sz="6000" b="1" cap="small" dirty="0" err="1">
                <a:solidFill>
                  <a:srgbClr val="000000"/>
                </a:solidFill>
                <a:latin typeface="+mj-lt"/>
                <a:ea typeface="+mj-ea"/>
                <a:cs typeface="Arial"/>
              </a:rPr>
              <a:t>Pendaftaran</a:t>
            </a:r>
            <a:endParaRPr lang="en-US" altLang="en-US" sz="6000" b="1" cap="small" dirty="0">
              <a:solidFill>
                <a:srgbClr val="000000"/>
              </a:solidFill>
              <a:latin typeface="+mj-lt"/>
              <a:ea typeface="+mj-ea"/>
              <a:cs typeface="Aria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04111"/>
              </p:ext>
            </p:extLst>
          </p:nvPr>
        </p:nvGraphicFramePr>
        <p:xfrm>
          <a:off x="1679047" y="2291293"/>
          <a:ext cx="8424862" cy="2982913"/>
        </p:xfrm>
        <a:graphic>
          <a:graphicData uri="http://schemas.openxmlformats.org/drawingml/2006/table">
            <a:tbl>
              <a:tblPr/>
              <a:tblGrid>
                <a:gridCol w="503328"/>
                <a:gridCol w="5797540"/>
                <a:gridCol w="2123994"/>
              </a:tblGrid>
              <a:tr h="3200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cs typeface="Arial" charset="0"/>
                        </a:rPr>
                        <a:t>BIL.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KRITERIA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ms-MY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STATUS PEMATUHAN</a:t>
                      </a:r>
                      <a:endParaRPr kumimoji="0" lang="en-MY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57397" marR="573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</a:tr>
              <a:tr h="359161">
                <a:tc>
                  <a:txBody>
                    <a:bodyPr/>
                    <a:lstStyle/>
                    <a:p>
                      <a:pPr marL="273050" marR="0" lvl="0" indent="-215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 i.</a:t>
                      </a:r>
                      <a:endParaRPr kumimoji="0" lang="en-MY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KEW.PA-2 Dan KEW.PA-4 diselenggarakan dengan lengkap</a:t>
                      </a:r>
                      <a:endParaRPr kumimoji="0" lang="en-MY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98388">
                <a:tc>
                  <a:txBody>
                    <a:bodyPr/>
                    <a:lstStyle/>
                    <a:p>
                      <a:pPr marL="273050" marR="0" lvl="0" indent="-215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ii.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KEW.PA-3 Dan KEW.PA-5 diselenggarakan dengan lengkap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5622">
                <a:tc>
                  <a:txBody>
                    <a:bodyPr/>
                    <a:lstStyle/>
                    <a:p>
                      <a:pPr marL="273050" marR="0" lvl="0" indent="-215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iii.</a:t>
                      </a:r>
                      <a:endParaRPr kumimoji="0" lang="en-MY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KEW.PA-2 Dan KEW.PA-4 dikemas kini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404849">
                <a:tc>
                  <a:txBody>
                    <a:bodyPr/>
                    <a:lstStyle/>
                    <a:p>
                      <a:pPr marL="273050" marR="0" lvl="0" indent="-215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iv.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KEW.PA-3 Dan KEW.PA-5 dikemas kini.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58924">
                <a:tc>
                  <a:txBody>
                    <a:bodyPr/>
                    <a:lstStyle/>
                    <a:p>
                      <a:pPr marL="273050" marR="0" lvl="0" indent="-215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v.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Kad Kawalan Stok [KEW.PS-3] dan Kad Petak [KEW.PS-4] diselenggarakan dengan lengkap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575929">
                <a:tc>
                  <a:txBody>
                    <a:bodyPr/>
                    <a:lstStyle/>
                    <a:p>
                      <a:pPr marL="273050" marR="0" lvl="0" indent="-215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vi</a:t>
                      </a: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Kad Kawalan Stok [KEW.PS-3] dan Kad Petak [KEW.PS-4] dikemas kini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57397" marR="573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69438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76426" y="2149475"/>
            <a:ext cx="7129463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sv-SE" altLang="en-US" sz="2000" b="1" cap="small" dirty="0">
                <a:solidFill>
                  <a:srgbClr val="000000"/>
                </a:solidFill>
                <a:latin typeface="+mj-lt"/>
                <a:ea typeface="+mj-ea"/>
                <a:cs typeface="Arial"/>
              </a:rPr>
              <a:t>Penggunaan Aset Dan Barang-barang Stor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876425" y="2636839"/>
          <a:ext cx="8497888" cy="1582737"/>
        </p:xfrm>
        <a:graphic>
          <a:graphicData uri="http://schemas.openxmlformats.org/drawingml/2006/table">
            <a:tbl>
              <a:tblPr/>
              <a:tblGrid>
                <a:gridCol w="576128"/>
                <a:gridCol w="5761280"/>
                <a:gridCol w="2160480"/>
              </a:tblGrid>
              <a:tr h="3598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cs typeface="Arial" charset="0"/>
                        </a:rPr>
                        <a:t>BIL.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cs typeface="Arial" charset="0"/>
                        </a:rPr>
                        <a:t>KRITERIA SEMAKAN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ms-MY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STATUS PEMATUHAN</a:t>
                      </a:r>
                      <a:endParaRPr kumimoji="0" lang="en-MY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</a:tr>
              <a:tr h="2876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i.</a:t>
                      </a:r>
                      <a:endParaRPr kumimoji="0" lang="en-MY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Aset yang dibeli digunakan.</a:t>
                      </a:r>
                      <a:endParaRPr kumimoji="0" lang="en-MY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5755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ii</a:t>
                      </a: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Kerosakan aset dilaporkan dengan menggunakan borang aduan kerosakan aset (KEW.PA-9) dan tindakan susulan diambil</a:t>
                      </a:r>
                      <a:r>
                        <a:rPr kumimoji="0" lang="en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59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iii.</a:t>
                      </a:r>
                      <a:endParaRPr kumimoji="0" lang="en-MY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Pengeluaran barang-barang stor adalah teratur.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847850" y="4524375"/>
            <a:ext cx="302418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sv-SE" altLang="en-US" sz="2000" b="1" cap="small" dirty="0">
                <a:solidFill>
                  <a:srgbClr val="000000"/>
                </a:solidFill>
                <a:latin typeface="+mj-lt"/>
                <a:ea typeface="+mj-ea"/>
                <a:cs typeface="Arial"/>
              </a:rPr>
              <a:t>Penyimpanan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876425" y="4924425"/>
          <a:ext cx="8497888" cy="1843088"/>
        </p:xfrm>
        <a:graphic>
          <a:graphicData uri="http://schemas.openxmlformats.org/drawingml/2006/table">
            <a:tbl>
              <a:tblPr/>
              <a:tblGrid>
                <a:gridCol w="576128"/>
                <a:gridCol w="6021348"/>
                <a:gridCol w="1900412"/>
              </a:tblGrid>
              <a:tr h="3598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cs typeface="Arial" charset="0"/>
                        </a:rPr>
                        <a:t>BIL</a:t>
                      </a: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cs typeface="Arial" charset="0"/>
                        </a:rPr>
                        <a:t>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cs typeface="Arial" charset="0"/>
                        </a:rPr>
                        <a:t>KRITERIA SEMAKAN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ms-MY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STATUS PEMATUHAN</a:t>
                      </a:r>
                      <a:endParaRPr kumimoji="0" lang="en-MY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</a:tr>
              <a:tr h="7376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5250" algn="l"/>
                        </a:tabLst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 i.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5250" algn="l"/>
                        </a:tabLst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Aset dan barang-barang stor disimpan di tempat yang selamat dan sesuai serta sentiasa di bawah kawalan pegawai bertanggungjawab</a:t>
                      </a:r>
                      <a:r>
                        <a:rPr kumimoji="0" lang="en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.</a:t>
                      </a:r>
                      <a:endParaRPr kumimoji="0" lang="ms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7456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ii.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Aset dan barang-barang stor yang sangat menarik atau berharga disimpan di tempat yang berasingan / mempunyai kawalan keselamatan yang lebih ketat.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919289" y="579439"/>
          <a:ext cx="8497887" cy="1049337"/>
        </p:xfrm>
        <a:graphic>
          <a:graphicData uri="http://schemas.openxmlformats.org/drawingml/2006/table">
            <a:tbl>
              <a:tblPr/>
              <a:tblGrid>
                <a:gridCol w="576128"/>
                <a:gridCol w="5761279"/>
                <a:gridCol w="2160480"/>
              </a:tblGrid>
              <a:tr h="3289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cs typeface="Arial" charset="0"/>
                        </a:rPr>
                        <a:t>BIL.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cs typeface="Arial" charset="0"/>
                        </a:rPr>
                        <a:t>KRITERIA SEMAKAN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ms-MY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STATUS PEMATUHAN</a:t>
                      </a:r>
                      <a:endParaRPr kumimoji="0" lang="en-MY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</a:tr>
              <a:tr h="3282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Aset diberi tanda pengenalan Hak Kerajaan Malaysia.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921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ii.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Semua Aset ditandakan dengan nombor siri pendaftaran.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876426" y="168275"/>
            <a:ext cx="7129463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sv-SE" altLang="en-US" sz="2000" b="1" cap="small" dirty="0">
                <a:solidFill>
                  <a:srgbClr val="000000"/>
                </a:solidFill>
                <a:latin typeface="+mj-lt"/>
                <a:ea typeface="+mj-ea"/>
                <a:cs typeface="Arial"/>
              </a:rPr>
              <a:t>PELABELAN ASET</a:t>
            </a:r>
          </a:p>
        </p:txBody>
      </p:sp>
    </p:spTree>
    <p:extLst>
      <p:ext uri="{BB962C8B-B14F-4D97-AF65-F5344CB8AC3E}">
        <p14:creationId xmlns:p14="http://schemas.microsoft.com/office/powerpoint/2010/main" val="1254481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19288" y="404813"/>
            <a:ext cx="7129462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sv-SE" altLang="en-US" sz="2000" b="1" cap="small" dirty="0">
                <a:solidFill>
                  <a:srgbClr val="000000"/>
                </a:solidFill>
                <a:latin typeface="+mj-lt"/>
                <a:ea typeface="+mj-ea"/>
                <a:cs typeface="Arial"/>
              </a:rPr>
              <a:t>Pemeriksaan Aset Dan Stor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919289" y="836614"/>
          <a:ext cx="8497887" cy="4656140"/>
        </p:xfrm>
        <a:graphic>
          <a:graphicData uri="http://schemas.openxmlformats.org/drawingml/2006/table">
            <a:tbl>
              <a:tblPr/>
              <a:tblGrid>
                <a:gridCol w="576128"/>
                <a:gridCol w="5705020"/>
                <a:gridCol w="2216739"/>
              </a:tblGrid>
              <a:tr h="2424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cs typeface="Arial" charset="0"/>
                        </a:rPr>
                        <a:t>BIL.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3911" marR="639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cs typeface="Arial" charset="0"/>
                        </a:rPr>
                        <a:t>KRITERIA SEMAKAN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3911" marR="639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ms-MY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+mn-ea"/>
                          <a:cs typeface="Times New Roman" pitchFamily="18" charset="0"/>
                        </a:rPr>
                        <a:t>STATUS PEMATUHAN</a:t>
                      </a:r>
                      <a:endParaRPr kumimoji="0" lang="en-MY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L="63911" marR="639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</a:tr>
              <a:tr h="24934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A.</a:t>
                      </a:r>
                      <a:endParaRPr kumimoji="0" lang="en-MY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i.</a:t>
                      </a:r>
                      <a:endParaRPr kumimoji="0" lang="en-US" sz="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ii.</a:t>
                      </a:r>
                      <a:endParaRPr kumimoji="0" lang="en-MY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iii.</a:t>
                      </a:r>
                      <a:endParaRPr kumimoji="0" lang="en-MY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3911" marR="6391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PEMERIKSAAN ASET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Sekurang-kurangnya dua pegawai pemeriksa dilantik secara bertulis oleh Pegawai Pengawal.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Pemeriksaan dilaksanakan sekurang-kurangnya sekali setahun.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Pegawai Pemeriksa menyediakan Laporan Pemeriksaan Harta Modal (KEW.PA-10) dan Laporan Pemeriksaan Inventori (KEW.PA-11) yang lengkap dan mengemukakannya kepada Ketua Jabatan / Ketua Bahagian</a:t>
                      </a:r>
                    </a:p>
                  </a:txBody>
                  <a:tcPr marL="63911" marR="6391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63911" marR="639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19202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B.</a:t>
                      </a:r>
                      <a:endParaRPr kumimoji="0" lang="ms-MY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iv.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v.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 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3911" marR="6391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PENGIRAAN STOK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Pengiraan stok dilaksanakan di Stor Pusat, Stor Utama dan Stor Unit secara terus menerus sepanjang tahun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Pelarasan stok dilaksanakan apabila terdapat perbezaan  disebabkan oleh silap pengiraan dengan menggunakan Penyata Pelarasan Stok (KEW.PS-17)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3911" marR="6391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3911" marR="639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889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extLst/>
          </p:nvPr>
        </p:nvGraphicFramePr>
        <p:xfrm>
          <a:off x="2063751" y="1268414"/>
          <a:ext cx="8353425" cy="4321175"/>
        </p:xfrm>
        <a:graphic>
          <a:graphicData uri="http://schemas.openxmlformats.org/drawingml/2006/table">
            <a:tbl>
              <a:tblPr/>
              <a:tblGrid>
                <a:gridCol w="431886"/>
                <a:gridCol w="5761119"/>
                <a:gridCol w="2160420"/>
              </a:tblGrid>
              <a:tr h="3598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cs typeface="Arial" charset="0"/>
                        </a:rPr>
                        <a:t>BIL.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3917" marR="6391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cs typeface="Arial" charset="0"/>
                        </a:rPr>
                        <a:t>KRITERIA SEMAKAN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3917" marR="6391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ms-MY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STATUS PEMATUHAN</a:t>
                      </a:r>
                      <a:endParaRPr kumimoji="0" lang="en-MY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63917" marR="6391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</a:tr>
              <a:tr h="18904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C.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vi.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 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vii.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PEMERIKSAAN STOK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Pemeriksaan dilaksanakan di Stor Pusat dan Stor Utama sekali setahun ke atas semua stok secara 100% mulai 1 Oktober tahun semasa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Laporan Pemeriksaan/Verifikasi Stor (KEW.PS-14) disediakan, disemak dan disahkan oleh pegawai yang bertanggungjawab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0708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D.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viii.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 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 ix.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VERIFIKASI STOR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Pemverifikasi Stor dilantik oleh Ketua Setiausaha / Timbalan Ketua Setiausaha (Kementerian) atau Ketua Pengarah / Timbalan Ketua Pengarah (Jabatan)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s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Verifikasi stor dilaksanakan selepas pemeriksaan stok oleh Pegawai Pemeriksa di Stor Pusat dan Stor Utama sekurang-kurangnya setahun sekali sebelum berakhir pada 31 Disember</a:t>
                      </a: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MY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135188" y="333375"/>
            <a:ext cx="7129462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sv-SE" altLang="en-US" sz="2000" b="1" cap="small" dirty="0">
                <a:solidFill>
                  <a:srgbClr val="000000"/>
                </a:solidFill>
                <a:latin typeface="+mj-lt"/>
                <a:ea typeface="+mj-ea"/>
                <a:cs typeface="Arial"/>
              </a:rPr>
              <a:t>Sambungan.....</a:t>
            </a:r>
          </a:p>
        </p:txBody>
      </p:sp>
    </p:spTree>
    <p:extLst>
      <p:ext uri="{BB962C8B-B14F-4D97-AF65-F5344CB8AC3E}">
        <p14:creationId xmlns:p14="http://schemas.microsoft.com/office/powerpoint/2010/main" val="12173095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ISU DAN PENEMUAN AUDIT</a:t>
            </a:r>
          </a:p>
          <a:p>
            <a:pPr marL="0" indent="0" algn="ctr">
              <a:buNone/>
            </a:pPr>
            <a:endParaRPr lang="en-MY"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4096" y="3703637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80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ms-MY" sz="2800" b="1" dirty="0"/>
              <a:t>Pengurusan Jawatankuasa Pengurusan Aset Kerajaan  </a:t>
            </a:r>
            <a:r>
              <a:rPr lang="ms-MY" sz="2800" b="1" dirty="0" smtClean="0"/>
              <a:t> </a:t>
            </a:r>
            <a:r>
              <a:rPr lang="ms-MY" sz="2800" b="1" dirty="0"/>
              <a:t>(JKPAK)</a:t>
            </a:r>
            <a:r>
              <a:rPr lang="en-US" altLang="en-US" sz="2800" b="1" cap="small" dirty="0">
                <a:solidFill>
                  <a:srgbClr val="000000"/>
                </a:solidFill>
                <a:cs typeface="Arial"/>
              </a:rPr>
              <a:t/>
            </a:r>
            <a:br>
              <a:rPr lang="en-US" altLang="en-US" sz="2800" b="1" cap="small" dirty="0">
                <a:solidFill>
                  <a:srgbClr val="000000"/>
                </a:solidFill>
                <a:cs typeface="Arial"/>
              </a:rPr>
            </a:br>
            <a:endParaRPr lang="en-MY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Agenda </a:t>
            </a:r>
            <a:r>
              <a:rPr lang="en-US" sz="2000" dirty="0" err="1"/>
              <a:t>tetap</a:t>
            </a:r>
            <a:r>
              <a:rPr lang="en-US" sz="2000" dirty="0"/>
              <a:t> di </a:t>
            </a: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Mesyuarat</a:t>
            </a:r>
            <a:r>
              <a:rPr lang="en-US" sz="2000" dirty="0"/>
              <a:t> JKPAK </a:t>
            </a:r>
            <a:r>
              <a:rPr lang="en-US" sz="2000" dirty="0" err="1"/>
              <a:t>tidak</a:t>
            </a:r>
            <a:r>
              <a:rPr lang="en-US" sz="2000" dirty="0"/>
              <a:t> </a:t>
            </a:r>
            <a:r>
              <a:rPr lang="en-US" sz="2000" dirty="0" err="1"/>
              <a:t>dibincangkan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err="1"/>
              <a:t>Mesyuarat</a:t>
            </a:r>
            <a:r>
              <a:rPr lang="en-US" sz="2000" dirty="0"/>
              <a:t> </a:t>
            </a:r>
            <a:r>
              <a:rPr lang="en-US" sz="2000" dirty="0" err="1"/>
              <a:t>tidak</a:t>
            </a:r>
            <a:r>
              <a:rPr lang="en-US" sz="2000" dirty="0"/>
              <a:t> </a:t>
            </a:r>
            <a:r>
              <a:rPr lang="en-US" sz="2000" dirty="0" err="1"/>
              <a:t>dijalankan</a:t>
            </a:r>
            <a:r>
              <a:rPr lang="en-US" sz="2000" dirty="0"/>
              <a:t> </a:t>
            </a:r>
            <a:r>
              <a:rPr lang="en-US" sz="2000" dirty="0" err="1"/>
              <a:t>mengikut</a:t>
            </a:r>
            <a:r>
              <a:rPr lang="en-US" sz="2000" dirty="0"/>
              <a:t> </a:t>
            </a:r>
            <a:r>
              <a:rPr lang="en-US" sz="2000" dirty="0" err="1"/>
              <a:t>tempoh</a:t>
            </a:r>
            <a:r>
              <a:rPr lang="en-US" sz="2000" dirty="0"/>
              <a:t> masa yang </a:t>
            </a:r>
            <a:r>
              <a:rPr lang="en-US" sz="2000" dirty="0" err="1" smtClean="0"/>
              <a:t>ditetapkan</a:t>
            </a:r>
            <a:endParaRPr lang="en-US" sz="2000" dirty="0" smtClean="0"/>
          </a:p>
          <a:p>
            <a:pPr marL="0" indent="0">
              <a:buNone/>
            </a:pPr>
            <a:endParaRPr lang="en-MY" sz="2000" dirty="0"/>
          </a:p>
          <a:p>
            <a:endParaRPr lang="en-US" sz="2000" dirty="0" smtClean="0"/>
          </a:p>
          <a:p>
            <a:pPr marL="0" indent="0">
              <a:buNone/>
            </a:pPr>
            <a:endParaRPr lang="en-MY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10246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195</TotalTime>
  <Words>841</Words>
  <Application>Microsoft Office PowerPoint</Application>
  <PresentationFormat>Widescreen</PresentationFormat>
  <Paragraphs>206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Arial Narrow</vt:lpstr>
      <vt:lpstr>Calibri</vt:lpstr>
      <vt:lpstr>Century Gothic</vt:lpstr>
      <vt:lpstr>Times New Roman</vt:lpstr>
      <vt:lpstr>Wingdings</vt:lpstr>
      <vt:lpstr>Wingdings 3</vt:lpstr>
      <vt:lpstr>Ion Boardroom</vt:lpstr>
      <vt:lpstr>ISU DAN PENEMUAN AUDIT DI DALAM PENGURUSAN ASET &amp; STOR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Pengurusan Jawatankuasa Pengurusan Aset Kerajaan   (JKPAK) </vt:lpstr>
      <vt:lpstr>PEGAWAI ASET &amp; STOR</vt:lpstr>
      <vt:lpstr>PENERIMAAN &amp; PENDAFTARAN</vt:lpstr>
      <vt:lpstr>PENYIMPANAN DAFTAR</vt:lpstr>
      <vt:lpstr>PENGUNAAN ASET</vt:lpstr>
      <vt:lpstr>PENYENGGARAAN</vt:lpstr>
      <vt:lpstr>PELUPUSAN &amp; HAPUS KIRA</vt:lpstr>
      <vt:lpstr>PowerPoint Presentation</vt:lpstr>
      <vt:lpstr>STOR</vt:lpstr>
      <vt:lpstr>PowerPoint Presentation</vt:lpstr>
      <vt:lpstr>PowerPoint Presentation</vt:lpstr>
      <vt:lpstr>PowerPoint Presentation</vt:lpstr>
      <vt:lpstr>PENGURUSAN ORGANISASI BAIK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ISU DAN PENEMUAN AUDIT DI DALAM PENGURUSAN ASET &amp; STOR</dc:title>
  <dc:creator>MOHD ARIFFIN</dc:creator>
  <cp:lastModifiedBy>MOHE</cp:lastModifiedBy>
  <cp:revision>15</cp:revision>
  <cp:lastPrinted>2017-10-10T01:32:42Z</cp:lastPrinted>
  <dcterms:created xsi:type="dcterms:W3CDTF">2017-10-06T07:19:51Z</dcterms:created>
  <dcterms:modified xsi:type="dcterms:W3CDTF">2017-10-10T03:09:05Z</dcterms:modified>
</cp:coreProperties>
</file>