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howSpecialPlsOnTitleSld="0" strictFirstAndLastChars="0" saveSubsetFonts="1">
  <p:sldMasterIdLst>
    <p:sldMasterId id="2147483648" r:id="rId1"/>
  </p:sldMasterIdLst>
  <p:notesMasterIdLst>
    <p:notesMasterId r:id="rId24"/>
  </p:notesMasterIdLst>
  <p:sldIdLst>
    <p:sldId id="256" r:id="rId2"/>
    <p:sldId id="374" r:id="rId3"/>
    <p:sldId id="369" r:id="rId4"/>
    <p:sldId id="363" r:id="rId5"/>
    <p:sldId id="356" r:id="rId6"/>
    <p:sldId id="359" r:id="rId7"/>
    <p:sldId id="362" r:id="rId8"/>
    <p:sldId id="378" r:id="rId9"/>
    <p:sldId id="375" r:id="rId10"/>
    <p:sldId id="370" r:id="rId11"/>
    <p:sldId id="355" r:id="rId12"/>
    <p:sldId id="354" r:id="rId13"/>
    <p:sldId id="371" r:id="rId14"/>
    <p:sldId id="365" r:id="rId15"/>
    <p:sldId id="379" r:id="rId16"/>
    <p:sldId id="380" r:id="rId17"/>
    <p:sldId id="376" r:id="rId18"/>
    <p:sldId id="364" r:id="rId19"/>
    <p:sldId id="381" r:id="rId20"/>
    <p:sldId id="382" r:id="rId21"/>
    <p:sldId id="383" r:id="rId22"/>
    <p:sldId id="346" r:id="rId23"/>
  </p:sldIdLst>
  <p:sldSz cx="24384000" cy="13716000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5pPr>
    <a:lvl6pPr marL="2286000" algn="l" defTabSz="914400" rtl="0" eaLnBrk="1" latinLnBrk="0" hangingPunct="1">
      <a:defRPr sz="28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6pPr>
    <a:lvl7pPr marL="2743200" algn="l" defTabSz="914400" rtl="0" eaLnBrk="1" latinLnBrk="0" hangingPunct="1">
      <a:defRPr sz="28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7pPr>
    <a:lvl8pPr marL="3200400" algn="l" defTabSz="914400" rtl="0" eaLnBrk="1" latinLnBrk="0" hangingPunct="1">
      <a:defRPr sz="28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8pPr>
    <a:lvl9pPr marL="3657600" algn="l" defTabSz="914400" rtl="0" eaLnBrk="1" latinLnBrk="0" hangingPunct="1">
      <a:defRPr sz="28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636" y="90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2" name="Rectangle 2"/>
          <p:cNvSpPr>
            <a:spLocks noGrp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bevel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>
                <a:sym typeface="Avenir Roman" charset="0"/>
              </a:rPr>
              <a:t>Click to edit Master text styles</a:t>
            </a:r>
          </a:p>
          <a:p>
            <a:pPr lvl="1"/>
            <a:r>
              <a:rPr lang="de-DE" altLang="de-DE" noProof="0">
                <a:sym typeface="Avenir Roman" charset="0"/>
              </a:rPr>
              <a:t>Second level</a:t>
            </a:r>
          </a:p>
          <a:p>
            <a:pPr lvl="2"/>
            <a:r>
              <a:rPr lang="de-DE" altLang="de-DE" noProof="0">
                <a:sym typeface="Avenir Roman" charset="0"/>
              </a:rPr>
              <a:t>Third level</a:t>
            </a:r>
          </a:p>
          <a:p>
            <a:pPr lvl="3"/>
            <a:r>
              <a:rPr lang="de-DE" altLang="de-DE" noProof="0">
                <a:sym typeface="Avenir Roman" charset="0"/>
              </a:rPr>
              <a:t>Fourth level</a:t>
            </a:r>
          </a:p>
          <a:p>
            <a:pPr lvl="4"/>
            <a:r>
              <a:rPr lang="de-DE" altLang="de-DE" noProof="0">
                <a:sym typeface="Avenir Roman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778403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4800" kern="1200">
        <a:solidFill>
          <a:srgbClr val="000000"/>
        </a:solidFill>
        <a:latin typeface="Avenir Roman" charset="0"/>
        <a:ea typeface="Avenir Roman" charset="0"/>
        <a:cs typeface="Avenir Roman" charset="0"/>
        <a:sym typeface="Avenir Roman" charset="0"/>
      </a:defRPr>
    </a:lvl1pPr>
    <a:lvl2pPr indent="228600"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4800" kern="1200">
        <a:solidFill>
          <a:srgbClr val="000000"/>
        </a:solidFill>
        <a:latin typeface="Avenir Roman" charset="0"/>
        <a:ea typeface="Avenir Roman" charset="0"/>
        <a:cs typeface="Avenir Roman" charset="0"/>
        <a:sym typeface="Avenir Roman" charset="0"/>
      </a:defRPr>
    </a:lvl2pPr>
    <a:lvl3pPr indent="457200"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4800" kern="1200">
        <a:solidFill>
          <a:srgbClr val="000000"/>
        </a:solidFill>
        <a:latin typeface="Avenir Roman" charset="0"/>
        <a:ea typeface="Avenir Roman" charset="0"/>
        <a:cs typeface="Avenir Roman" charset="0"/>
        <a:sym typeface="Avenir Roman" charset="0"/>
      </a:defRPr>
    </a:lvl3pPr>
    <a:lvl4pPr indent="685800"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4800" kern="1200">
        <a:solidFill>
          <a:srgbClr val="000000"/>
        </a:solidFill>
        <a:latin typeface="Avenir Roman" charset="0"/>
        <a:ea typeface="Avenir Roman" charset="0"/>
        <a:cs typeface="Avenir Roman" charset="0"/>
        <a:sym typeface="Avenir Roman" charset="0"/>
      </a:defRPr>
    </a:lvl4pPr>
    <a:lvl5pPr indent="914400"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4800" kern="1200">
        <a:solidFill>
          <a:srgbClr val="000000"/>
        </a:solidFill>
        <a:latin typeface="Avenir Roman" charset="0"/>
        <a:ea typeface="Avenir Roman" charset="0"/>
        <a:cs typeface="Avenir Roman" charset="0"/>
        <a:sym typeface="Avenir Roman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>
          <a:xfrm>
            <a:off x="3774472" y="3905671"/>
            <a:ext cx="19938808" cy="4896545"/>
          </a:xfrm>
          <a:prstGeom prst="rect">
            <a:avLst/>
          </a:prstGeom>
        </p:spPr>
        <p:txBody>
          <a:bodyPr anchor="t" anchorCtr="0"/>
          <a:lstStyle>
            <a:lvl1pPr algn="l">
              <a:defRPr sz="8800"/>
            </a:lvl1pPr>
          </a:lstStyle>
          <a:p>
            <a:r>
              <a:rPr lang="de-DE" dirty="0"/>
              <a:t>Titel/Vorlesung</a:t>
            </a:r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3774472" y="8946232"/>
            <a:ext cx="19938808" cy="3312368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buNone/>
              <a:defRPr sz="3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2" hasCustomPrompt="1"/>
          </p:nvPr>
        </p:nvSpPr>
        <p:spPr>
          <a:xfrm>
            <a:off x="3774472" y="2178049"/>
            <a:ext cx="19938593" cy="1727621"/>
          </a:xfrm>
          <a:prstGeom prst="rect">
            <a:avLst/>
          </a:prstGeom>
        </p:spPr>
        <p:txBody>
          <a:bodyPr anchor="b" anchorCtr="0"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Name Nachname</a:t>
            </a:r>
          </a:p>
        </p:txBody>
      </p:sp>
    </p:spTree>
    <p:extLst>
      <p:ext uri="{BB962C8B-B14F-4D97-AF65-F5344CB8AC3E}">
        <p14:creationId xmlns:p14="http://schemas.microsoft.com/office/powerpoint/2010/main" val="3873720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22201188" y="13266712"/>
            <a:ext cx="1827212" cy="212725"/>
          </a:xfrm>
          <a:prstGeom prst="rect">
            <a:avLst/>
          </a:prstGeom>
        </p:spPr>
        <p:txBody>
          <a:bodyPr/>
          <a:lstStyle>
            <a:lvl1pPr algn="r">
              <a:defRPr sz="1800">
                <a:latin typeface="+mn-lt"/>
              </a:defRPr>
            </a:lvl1pPr>
          </a:lstStyle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‹Nr.›</a:t>
            </a:fld>
            <a:endParaRPr lang="de-DE" altLang="de-DE" dirty="0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941884" y="13266738"/>
            <a:ext cx="20115212" cy="377825"/>
          </a:xfrm>
          <a:prstGeom prst="rect">
            <a:avLst/>
          </a:prstGeom>
        </p:spPr>
        <p:txBody>
          <a:bodyPr/>
          <a:lstStyle>
            <a:lvl1pPr algn="l">
              <a:defRPr sz="1800" dirty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2"/>
          </p:nvPr>
        </p:nvSpPr>
        <p:spPr>
          <a:xfrm>
            <a:off x="1894856" y="2970213"/>
            <a:ext cx="20356141" cy="9848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de-DE" altLang="de-DE" sz="4400" kern="1200" dirty="0" smtClean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+mn-cs"/>
                <a:sym typeface="Arial" panose="020B0604020202020204" pitchFamily="34" charset="0"/>
              </a:defRPr>
            </a:lvl1pPr>
            <a:lvl2pPr marL="654050" indent="-473075">
              <a:buClrTx/>
              <a:buSzPct val="100000"/>
              <a:buFont typeface="Arial" panose="020B0604020202020204" pitchFamily="34" charset="0"/>
              <a:buChar char="•"/>
              <a:defRPr lang="de-DE" sz="4400" kern="1200" dirty="0" smtClean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+mn-cs"/>
                <a:sym typeface="Arial" panose="020B0604020202020204" pitchFamily="34" charset="0"/>
              </a:defRPr>
            </a:lvl2pPr>
            <a:lvl3pPr marL="928688" indent="-482600">
              <a:buClrTx/>
              <a:buFont typeface="Arial" panose="020B0604020202020204" pitchFamily="34" charset="0"/>
              <a:buChar char="•"/>
              <a:defRPr sz="4400"/>
            </a:lvl3pPr>
            <a:lvl4pPr marL="1196975" indent="-482600">
              <a:buClrTx/>
              <a:buFont typeface="Arial" panose="020B0604020202020204" pitchFamily="34" charset="0"/>
              <a:buChar char="•"/>
              <a:defRPr sz="4400"/>
            </a:lvl4pPr>
            <a:lvl5pPr marL="1465263" indent="-476250">
              <a:buClrTx/>
              <a:buFont typeface="Arial" panose="020B0604020202020204" pitchFamily="34" charset="0"/>
              <a:buChar char="•"/>
              <a:defRPr sz="44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marL="571500" indent="-571500">
              <a:buClr>
                <a:schemeClr val="accent1"/>
              </a:buClr>
              <a:buSzPct val="70000"/>
              <a:buFont typeface="Arial Narrow" panose="020B0606020202030204" pitchFamily="34" charset="0"/>
              <a:buChar char="►"/>
              <a:defRPr/>
            </a:pPr>
            <a:endParaRPr lang="de-DE" alt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894856" y="196850"/>
            <a:ext cx="18873787" cy="1439863"/>
          </a:xfrm>
          <a:prstGeom prst="rect">
            <a:avLst/>
          </a:prstGeom>
        </p:spPr>
        <p:txBody>
          <a:bodyPr anchor="b" anchorCtr="0"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90463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94856" y="196850"/>
            <a:ext cx="18873787" cy="1439863"/>
          </a:xfrm>
          <a:prstGeom prst="rect">
            <a:avLst/>
          </a:prstGeom>
        </p:spPr>
        <p:txBody>
          <a:bodyPr anchor="b" anchorCtr="0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894856" y="2393504"/>
            <a:ext cx="20402550" cy="7200799"/>
          </a:xfrm>
          <a:prstGeom prst="rect">
            <a:avLst/>
          </a:prstGeom>
        </p:spPr>
        <p:txBody>
          <a:bodyPr anchor="ctr" anchorCtr="0"/>
          <a:lstStyle>
            <a:lvl1pPr algn="ctr">
              <a:defRPr sz="5400" i="1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654050" indent="-473075">
              <a:buClr>
                <a:schemeClr val="accent1"/>
              </a:buClr>
              <a:buSzPct val="70000"/>
              <a:buFont typeface="Arial Narrow" panose="020B0606020202030204" pitchFamily="34" charset="0"/>
              <a:buChar char="►"/>
              <a:defRPr sz="4400"/>
            </a:lvl2pPr>
            <a:lvl3pPr>
              <a:defRPr sz="4400"/>
            </a:lvl3pPr>
            <a:lvl4pPr>
              <a:defRPr sz="4400"/>
            </a:lvl4pPr>
            <a:lvl5pPr>
              <a:defRPr sz="4400"/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22201188" y="13338175"/>
            <a:ext cx="1827212" cy="2127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9B608-30BF-4780-AD74-2A39D90104E2}" type="slidenum">
              <a:rPr lang="de-DE" altLang="de-DE"/>
              <a:pPr>
                <a:defRPr/>
              </a:pPr>
              <a:t>‹Nr.›</a:t>
            </a:fld>
            <a:endParaRPr lang="de-DE" altLang="de-DE" dirty="0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941884" y="13266738"/>
            <a:ext cx="20115212" cy="377825"/>
          </a:xfrm>
          <a:prstGeom prst="rect">
            <a:avLst/>
          </a:prstGeom>
        </p:spPr>
        <p:txBody>
          <a:bodyPr/>
          <a:lstStyle>
            <a:lvl1pPr algn="l">
              <a:defRPr sz="1800" dirty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sz="quarter" idx="12"/>
          </p:nvPr>
        </p:nvSpPr>
        <p:spPr>
          <a:xfrm>
            <a:off x="1894856" y="10171113"/>
            <a:ext cx="20402550" cy="18002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57383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94856" y="196850"/>
            <a:ext cx="18873787" cy="1439863"/>
          </a:xfrm>
          <a:prstGeom prst="rect">
            <a:avLst/>
          </a:prstGeom>
        </p:spPr>
        <p:txBody>
          <a:bodyPr anchor="b" anchorCtr="0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894856" y="2969568"/>
            <a:ext cx="9937104" cy="9849495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  <a:lvl2pPr marL="923925" indent="-742950">
              <a:buClrTx/>
              <a:buSzPct val="100000"/>
              <a:buFont typeface="Arial" panose="020B0604020202020204" pitchFamily="34" charset="0"/>
              <a:buChar char="•"/>
              <a:defRPr sz="4400"/>
            </a:lvl2pPr>
            <a:lvl3pPr marL="1189038" indent="-742950">
              <a:buClrTx/>
              <a:buFont typeface="Arial" panose="020B0604020202020204" pitchFamily="34" charset="0"/>
              <a:buChar char="•"/>
              <a:defRPr sz="4400"/>
            </a:lvl3pPr>
            <a:lvl4pPr marL="1457325" indent="-742950">
              <a:buClrTx/>
              <a:buFont typeface="Arial" panose="020B0604020202020204" pitchFamily="34" charset="0"/>
              <a:buChar char="•"/>
              <a:defRPr sz="4400"/>
            </a:lvl4pPr>
            <a:lvl5pPr marL="1731963" indent="-742950">
              <a:buClrTx/>
              <a:buFont typeface="Arial" panose="020B0604020202020204" pitchFamily="34" charset="0"/>
              <a:buChar char="•"/>
              <a:defRPr sz="44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22201188" y="13338175"/>
            <a:ext cx="1827212" cy="2127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CFAEF-18FE-4467-835D-533D5CCB0C34}" type="slidenum">
              <a:rPr lang="de-DE" altLang="de-DE" smtClean="0"/>
              <a:pPr>
                <a:defRPr/>
              </a:pPr>
              <a:t>‹Nr.›</a:t>
            </a:fld>
            <a:endParaRPr lang="de-DE" alt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idx="12"/>
          </p:nvPr>
        </p:nvSpPr>
        <p:spPr>
          <a:xfrm>
            <a:off x="12408024" y="2969568"/>
            <a:ext cx="9937104" cy="9849495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  <a:lvl2pPr marL="654050" indent="-473075">
              <a:buClrTx/>
              <a:buSzPct val="100000"/>
              <a:buFont typeface="Arial" panose="020B0604020202020204" pitchFamily="34" charset="0"/>
              <a:buChar char="•"/>
              <a:defRPr sz="4400"/>
            </a:lvl2pPr>
            <a:lvl3pPr marL="928688" indent="-482600">
              <a:buClrTx/>
              <a:buFont typeface="Arial" panose="020B0604020202020204" pitchFamily="34" charset="0"/>
              <a:buChar char="•"/>
              <a:defRPr sz="4400"/>
            </a:lvl3pPr>
            <a:lvl4pPr marL="1196975" indent="-482600">
              <a:buClrTx/>
              <a:buFont typeface="Arial" panose="020B0604020202020204" pitchFamily="34" charset="0"/>
              <a:buChar char="•"/>
              <a:defRPr sz="4400"/>
            </a:lvl4pPr>
            <a:lvl5pPr marL="1465263" indent="-476250">
              <a:buClrTx/>
              <a:buFont typeface="Arial" panose="020B0604020202020204" pitchFamily="34" charset="0"/>
              <a:buChar char="•"/>
              <a:defRPr sz="44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941884" y="13266738"/>
            <a:ext cx="20115212" cy="377825"/>
          </a:xfrm>
          <a:prstGeom prst="rect">
            <a:avLst/>
          </a:prstGeom>
        </p:spPr>
        <p:txBody>
          <a:bodyPr/>
          <a:lstStyle>
            <a:lvl1pPr algn="l">
              <a:defRPr sz="1800" dirty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5923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94856" y="196850"/>
            <a:ext cx="18873787" cy="1439863"/>
          </a:xfrm>
          <a:prstGeom prst="rect">
            <a:avLst/>
          </a:prstGeom>
        </p:spPr>
        <p:txBody>
          <a:bodyPr anchor="b" anchorCtr="0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22201188" y="13338175"/>
            <a:ext cx="1827212" cy="2127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9B608-30BF-4780-AD74-2A39D90104E2}" type="slidenum">
              <a:rPr lang="de-DE" altLang="de-DE"/>
              <a:pPr>
                <a:defRPr/>
              </a:pPr>
              <a:t>‹Nr.›</a:t>
            </a:fld>
            <a:endParaRPr lang="de-DE" altLang="de-DE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2"/>
          </p:nvPr>
        </p:nvSpPr>
        <p:spPr>
          <a:xfrm>
            <a:off x="9743728" y="2970213"/>
            <a:ext cx="14041785" cy="9848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941884" y="13266738"/>
            <a:ext cx="20115212" cy="377825"/>
          </a:xfrm>
          <a:prstGeom prst="rect">
            <a:avLst/>
          </a:prstGeom>
        </p:spPr>
        <p:txBody>
          <a:bodyPr/>
          <a:lstStyle>
            <a:lvl1pPr algn="l">
              <a:defRPr sz="1800" dirty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1894856" y="2969568"/>
            <a:ext cx="7200800" cy="9849495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  <a:lvl2pPr marL="654050" indent="-473075">
              <a:buClrTx/>
              <a:buSzPct val="100000"/>
              <a:buFont typeface="Arial" panose="020B0604020202020204" pitchFamily="34" charset="0"/>
              <a:buChar char="•"/>
              <a:defRPr sz="4400"/>
            </a:lvl2pPr>
            <a:lvl3pPr marL="928688" indent="-482600">
              <a:buClrTx/>
              <a:buFont typeface="Arial" panose="020B0604020202020204" pitchFamily="34" charset="0"/>
              <a:buChar char="•"/>
              <a:defRPr sz="4400"/>
            </a:lvl3pPr>
            <a:lvl4pPr marL="1196975" indent="-482600">
              <a:buClrTx/>
              <a:buFont typeface="Arial" panose="020B0604020202020204" pitchFamily="34" charset="0"/>
              <a:buChar char="•"/>
              <a:defRPr sz="4400"/>
            </a:lvl4pPr>
            <a:lvl5pPr marL="1465263" indent="-476250">
              <a:buClrTx/>
              <a:buFont typeface="Arial" panose="020B0604020202020204" pitchFamily="34" charset="0"/>
              <a:buChar char="•"/>
              <a:defRPr sz="44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387137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>
          <a:xfrm>
            <a:off x="22201188" y="13338175"/>
            <a:ext cx="1827212" cy="2127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99EFA-734D-4FD5-89DE-F2CA13C3AE11}" type="slidenum">
              <a:rPr lang="de-DE" altLang="de-DE"/>
              <a:pPr>
                <a:defRPr/>
              </a:pPr>
              <a:t>‹Nr.›</a:t>
            </a:fld>
            <a:endParaRPr lang="de-DE" altLang="de-DE" dirty="0"/>
          </a:p>
        </p:txBody>
      </p:sp>
      <p:sp>
        <p:nvSpPr>
          <p:cNvPr id="4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941884" y="13266738"/>
            <a:ext cx="20115212" cy="377825"/>
          </a:xfrm>
          <a:prstGeom prst="rect">
            <a:avLst/>
          </a:prstGeom>
        </p:spPr>
        <p:txBody>
          <a:bodyPr/>
          <a:lstStyle>
            <a:lvl1pPr algn="l">
              <a:defRPr sz="1800" dirty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894856" y="196850"/>
            <a:ext cx="18873787" cy="1439863"/>
          </a:xfrm>
          <a:prstGeom prst="rect">
            <a:avLst/>
          </a:prstGeom>
        </p:spPr>
        <p:txBody>
          <a:bodyPr anchor="b" anchorCtr="0"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610363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22201188" y="13338175"/>
            <a:ext cx="1827212" cy="2127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601C4-6073-4BF4-9625-DB84B1459407}" type="slidenum">
              <a:rPr lang="de-DE" altLang="de-DE"/>
              <a:pPr>
                <a:defRPr/>
              </a:pPr>
              <a:t>‹Nr.›</a:t>
            </a:fld>
            <a:endParaRPr lang="de-DE" altLang="de-DE" dirty="0"/>
          </a:p>
        </p:txBody>
      </p:sp>
      <p:sp>
        <p:nvSpPr>
          <p:cNvPr id="4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941884" y="13266738"/>
            <a:ext cx="20115212" cy="377825"/>
          </a:xfrm>
          <a:prstGeom prst="rect">
            <a:avLst/>
          </a:prstGeom>
        </p:spPr>
        <p:txBody>
          <a:bodyPr/>
          <a:lstStyle>
            <a:lvl1pPr algn="l">
              <a:defRPr sz="1800" dirty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940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/>
          </p:cNvSpPr>
          <p:nvPr userDrawn="1"/>
        </p:nvSpPr>
        <p:spPr bwMode="auto">
          <a:xfrm>
            <a:off x="8767763" y="6669088"/>
            <a:ext cx="182562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defPPr>
              <a:defRPr lang="de-DE"/>
            </a:defPPr>
            <a:lvl1pPr algn="r" rtl="0" eaLnBrk="1" fontAlgn="base" hangingPunct="0">
              <a:spcBef>
                <a:spcPct val="0"/>
              </a:spcBef>
              <a:spcAft>
                <a:spcPct val="0"/>
              </a:spcAft>
              <a:defRPr sz="1000" kern="1200" smtClean="0">
                <a:solidFill>
                  <a:srgbClr val="004F8F"/>
                </a:solidFill>
                <a:latin typeface="+mj-lt"/>
                <a:ea typeface="Georgia" panose="02040502050405020303" pitchFamily="18" charset="0"/>
                <a:cs typeface="+mn-cs"/>
                <a:sym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5pPr>
            <a:lvl6pPr marL="2286000" algn="l" defTabSz="914400" rtl="0" eaLnBrk="1" latinLnBrk="0" hangingPunct="1"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6pPr>
            <a:lvl7pPr marL="2743200" algn="l" defTabSz="914400" rtl="0" eaLnBrk="1" latinLnBrk="0" hangingPunct="1"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7pPr>
            <a:lvl8pPr marL="3200400" algn="l" defTabSz="914400" rtl="0" eaLnBrk="1" latinLnBrk="0" hangingPunct="1"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8pPr>
            <a:lvl9pPr marL="3657600" algn="l" defTabSz="914400" rtl="0" eaLnBrk="1" latinLnBrk="0" hangingPunct="1"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9pPr>
          </a:lstStyle>
          <a:p>
            <a:pPr>
              <a:defRPr/>
            </a:pPr>
            <a:endParaRPr lang="de-DE" altLang="de-DE" dirty="0"/>
          </a:p>
        </p:txBody>
      </p:sp>
      <p:sp>
        <p:nvSpPr>
          <p:cNvPr id="6" name="Rectangle 1"/>
          <p:cNvSpPr>
            <a:spLocks/>
          </p:cNvSpPr>
          <p:nvPr userDrawn="1"/>
        </p:nvSpPr>
        <p:spPr bwMode="auto">
          <a:xfrm>
            <a:off x="152400" y="13338175"/>
            <a:ext cx="137477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457200"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1pPr>
            <a:lvl2pPr defTabSz="457200"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2pPr>
            <a:lvl3pPr defTabSz="457200"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3pPr>
            <a:lvl4pPr defTabSz="457200"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4pPr>
            <a:lvl5pPr defTabSz="457200"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5pPr>
            <a:lvl6pPr marL="457200" indent="1828800" defTabSz="45720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6pPr>
            <a:lvl7pPr marL="914400" indent="1828800" defTabSz="45720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7pPr>
            <a:lvl8pPr marL="1371600" indent="1828800" defTabSz="45720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8pPr>
            <a:lvl9pPr marL="1828800" indent="1828800" defTabSz="45720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9pPr>
          </a:lstStyle>
          <a:p>
            <a:pPr eaLnBrk="1">
              <a:defRPr/>
            </a:pPr>
            <a:fld id="{B1653117-B3F9-4AC9-9C1A-504184EEB33D}" type="datetime4">
              <a:rPr lang="de-DE" altLang="de-DE" sz="1800" smtClean="0">
                <a:latin typeface="+mj-lt"/>
              </a:rPr>
              <a:pPr eaLnBrk="1">
                <a:defRPr/>
              </a:pPr>
              <a:t>11. August 2018</a:t>
            </a:fld>
            <a:endParaRPr lang="de-DE" altLang="de-DE" sz="18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9" name="Rectangle 3"/>
          <p:cNvSpPr>
            <a:spLocks noGrp="1"/>
          </p:cNvSpPr>
          <p:nvPr>
            <p:ph type="sldNum" sz="quarter" idx="4"/>
          </p:nvPr>
        </p:nvSpPr>
        <p:spPr>
          <a:xfrm>
            <a:off x="22201188" y="13266712"/>
            <a:ext cx="1827212" cy="212725"/>
          </a:xfrm>
          <a:prstGeom prst="rect">
            <a:avLst/>
          </a:prstGeom>
        </p:spPr>
        <p:txBody>
          <a:bodyPr/>
          <a:lstStyle>
            <a:lvl1pPr algn="r">
              <a:defRPr sz="1800">
                <a:latin typeface="+mn-lt"/>
              </a:defRPr>
            </a:lvl1pPr>
          </a:lstStyle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‹Nr.›</a:t>
            </a:fld>
            <a:endParaRPr lang="de-DE" altLang="de-DE" dirty="0"/>
          </a:p>
        </p:txBody>
      </p:sp>
      <p:sp>
        <p:nvSpPr>
          <p:cNvPr id="10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1941884" y="13266738"/>
            <a:ext cx="20115212" cy="377825"/>
          </a:xfrm>
          <a:prstGeom prst="rect">
            <a:avLst/>
          </a:prstGeom>
        </p:spPr>
        <p:txBody>
          <a:bodyPr/>
          <a:lstStyle>
            <a:lvl1pPr algn="l">
              <a:defRPr sz="1800" dirty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909" r:id="rId3"/>
    <p:sldLayoutId id="2147483905" r:id="rId4"/>
    <p:sldLayoutId id="2147483906" r:id="rId5"/>
    <p:sldLayoutId id="2147483888" r:id="rId6"/>
    <p:sldLayoutId id="2147483889" r:id="rId7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4F8F"/>
          </a:solidFill>
          <a:latin typeface="+mj-lt"/>
          <a:ea typeface="+mj-ea"/>
          <a:cs typeface="+mj-cs"/>
          <a:sym typeface="Arial Narrow" panose="020B0606020202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5pPr>
      <a:lvl6pPr marL="457200" algn="l" rtl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6pPr>
      <a:lvl7pPr marL="914400" algn="l" rtl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7pPr>
      <a:lvl8pPr marL="1371600" algn="l" rtl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8pPr>
      <a:lvl9pPr marL="1828800" algn="l" rtl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9pPr>
    </p:titleStyle>
    <p:bodyStyle>
      <a:lvl1pPr marL="342900" indent="-342900" algn="l" rtl="0" eaLnBrk="0" fontAlgn="base" hangingPunct="0">
        <a:spcBef>
          <a:spcPts val="300"/>
        </a:spcBef>
        <a:spcAft>
          <a:spcPct val="0"/>
        </a:spcAft>
        <a:defRPr sz="4400" kern="1200">
          <a:solidFill>
            <a:srgbClr val="000000"/>
          </a:solidFill>
          <a:latin typeface="Arial Narrow" panose="020B0606020202030204" pitchFamily="34" charset="0"/>
          <a:ea typeface="+mn-ea"/>
          <a:cs typeface="+mn-cs"/>
          <a:sym typeface="Arial" panose="020B0604020202020204" pitchFamily="34" charset="0"/>
        </a:defRPr>
      </a:lvl1pPr>
      <a:lvl2pPr marL="654050" indent="-473075" algn="l" rtl="0" eaLnBrk="0" fontAlgn="base" hangingPunct="0">
        <a:spcBef>
          <a:spcPts val="300"/>
        </a:spcBef>
        <a:spcAft>
          <a:spcPct val="0"/>
        </a:spcAft>
        <a:buSzPct val="100000"/>
        <a:buChar char="•"/>
        <a:defRPr sz="4400" kern="1200">
          <a:solidFill>
            <a:srgbClr val="000000"/>
          </a:solidFill>
          <a:latin typeface="Arial Narrow" panose="020B0606020202030204" pitchFamily="34" charset="0"/>
          <a:ea typeface="+mn-ea"/>
          <a:cs typeface="+mn-cs"/>
          <a:sym typeface="Arial" panose="020B0604020202020204" pitchFamily="34" charset="0"/>
        </a:defRPr>
      </a:lvl2pPr>
      <a:lvl3pPr marL="928688" indent="-482600" algn="l" rtl="0" eaLnBrk="0" fontAlgn="base" hangingPunct="0">
        <a:spcBef>
          <a:spcPts val="300"/>
        </a:spcBef>
        <a:spcAft>
          <a:spcPct val="0"/>
        </a:spcAft>
        <a:buSzPct val="100000"/>
        <a:buChar char="–"/>
        <a:defRPr sz="4400" kern="1200">
          <a:solidFill>
            <a:srgbClr val="000000"/>
          </a:solidFill>
          <a:latin typeface="Arial Narrow" panose="020B0606020202030204" pitchFamily="34" charset="0"/>
          <a:ea typeface="+mn-ea"/>
          <a:cs typeface="+mn-cs"/>
          <a:sym typeface="Arial" panose="020B0604020202020204" pitchFamily="34" charset="0"/>
        </a:defRPr>
      </a:lvl3pPr>
      <a:lvl4pPr marL="1196975" indent="-482600" algn="l" rtl="0" eaLnBrk="0" fontAlgn="base" hangingPunct="0">
        <a:spcBef>
          <a:spcPts val="300"/>
        </a:spcBef>
        <a:spcAft>
          <a:spcPct val="0"/>
        </a:spcAft>
        <a:buSzPct val="100000"/>
        <a:buChar char="–"/>
        <a:defRPr sz="4400" kern="1200">
          <a:solidFill>
            <a:srgbClr val="000000"/>
          </a:solidFill>
          <a:latin typeface="Arial Narrow" panose="020B0606020202030204" pitchFamily="34" charset="0"/>
          <a:ea typeface="+mn-ea"/>
          <a:cs typeface="+mn-cs"/>
          <a:sym typeface="Arial" panose="020B0604020202020204" pitchFamily="34" charset="0"/>
        </a:defRPr>
      </a:lvl4pPr>
      <a:lvl5pPr marL="1465263" indent="-476250" algn="l" rtl="0" eaLnBrk="0" fontAlgn="base" hangingPunct="0">
        <a:spcBef>
          <a:spcPts val="300"/>
        </a:spcBef>
        <a:spcAft>
          <a:spcPct val="0"/>
        </a:spcAft>
        <a:buSzPct val="100000"/>
        <a:buChar char="–"/>
        <a:defRPr sz="4400" kern="1200">
          <a:solidFill>
            <a:srgbClr val="000000"/>
          </a:solidFill>
          <a:latin typeface="Arial Narrow" panose="020B0606020202030204" pitchFamily="34" charset="0"/>
          <a:ea typeface="+mn-ea"/>
          <a:cs typeface="+mn-cs"/>
          <a:sym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305334" y="996390"/>
            <a:ext cx="18807545" cy="6509682"/>
          </a:xfrm>
        </p:spPr>
        <p:txBody>
          <a:bodyPr/>
          <a:lstStyle/>
          <a:p>
            <a:r>
              <a:rPr lang="de-DE" dirty="0" err="1"/>
              <a:t>Cabaran</a:t>
            </a:r>
            <a:r>
              <a:rPr lang="de-DE" dirty="0"/>
              <a:t> </a:t>
            </a:r>
            <a:r>
              <a:rPr lang="de-DE" dirty="0" err="1"/>
              <a:t>pelestarian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Melayu</a:t>
            </a:r>
            <a:r>
              <a:rPr lang="de-DE" dirty="0"/>
              <a:t> </a:t>
            </a:r>
            <a:r>
              <a:rPr lang="de-DE" dirty="0" err="1"/>
              <a:t>menjelang</a:t>
            </a:r>
            <a:r>
              <a:rPr lang="de-DE" dirty="0"/>
              <a:t> </a:t>
            </a:r>
            <a:r>
              <a:rPr lang="de-DE" dirty="0" err="1"/>
              <a:t>Revolusi</a:t>
            </a:r>
            <a:r>
              <a:rPr lang="de-DE" dirty="0"/>
              <a:t> </a:t>
            </a:r>
            <a:r>
              <a:rPr lang="de-DE" dirty="0" err="1"/>
              <a:t>Industri</a:t>
            </a:r>
            <a:r>
              <a:rPr lang="de-DE" dirty="0"/>
              <a:t> </a:t>
            </a:r>
            <a:r>
              <a:rPr lang="de-DE" dirty="0" err="1"/>
              <a:t>Keempat</a:t>
            </a:r>
            <a:endParaRPr lang="de-DE" dirty="0"/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4127104" y="8586192"/>
            <a:ext cx="8136904" cy="1928235"/>
          </a:xfrm>
        </p:spPr>
        <p:txBody>
          <a:bodyPr/>
          <a:lstStyle/>
          <a:p>
            <a:r>
              <a:rPr lang="de-DE" dirty="0"/>
              <a:t>Prof. Dr. Arndt Graf</a:t>
            </a:r>
          </a:p>
          <a:p>
            <a:r>
              <a:rPr lang="de-DE" dirty="0" err="1"/>
              <a:t>Jabatan</a:t>
            </a:r>
            <a:r>
              <a:rPr lang="de-DE" dirty="0"/>
              <a:t> </a:t>
            </a:r>
            <a:r>
              <a:rPr lang="de-DE" dirty="0" err="1"/>
              <a:t>Pengajian</a:t>
            </a:r>
            <a:r>
              <a:rPr lang="de-DE" dirty="0"/>
              <a:t> </a:t>
            </a:r>
            <a:r>
              <a:rPr lang="de-DE" dirty="0" err="1"/>
              <a:t>Asia</a:t>
            </a:r>
            <a:r>
              <a:rPr lang="de-DE" dirty="0"/>
              <a:t> </a:t>
            </a:r>
            <a:r>
              <a:rPr lang="de-DE" dirty="0" err="1"/>
              <a:t>Tenggara</a:t>
            </a:r>
            <a:endParaRPr lang="de-DE" dirty="0"/>
          </a:p>
          <a:p>
            <a:r>
              <a:rPr lang="de-DE" dirty="0"/>
              <a:t>Goethe-University Frankfurt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3F122DE1-E8CC-4A1C-B62D-BB33DEFB7A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5855" y="4343400"/>
            <a:ext cx="6277719" cy="3168868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28FD9CB-4958-40BE-BD00-64735DDBC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27664" y="2939528"/>
            <a:ext cx="3789952" cy="25408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54EDAF6-2553-4755-A7D9-64421C3C83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78049" y="7506072"/>
            <a:ext cx="4591050" cy="345757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66CC930-B6C3-473D-86FC-994557905D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68085" y="4911529"/>
            <a:ext cx="4944220" cy="3459663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39C48400-5C57-4E49-A26B-2030ADE7E826}"/>
              </a:ext>
            </a:extLst>
          </p:cNvPr>
          <p:cNvSpPr txBox="1"/>
          <p:nvPr/>
        </p:nvSpPr>
        <p:spPr>
          <a:xfrm>
            <a:off x="14034714" y="11241476"/>
            <a:ext cx="67205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i="1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Contoh</a:t>
            </a:r>
            <a:r>
              <a:rPr lang="de-DE" sz="3200" i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i="1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untuk</a:t>
            </a:r>
            <a:r>
              <a:rPr lang="de-DE" sz="3200" i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i="1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wacana</a:t>
            </a:r>
            <a:r>
              <a:rPr lang="de-DE" sz="3200" i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i="1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berbahasa</a:t>
            </a:r>
            <a:r>
              <a:rPr lang="de-DE" sz="3200" i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i="1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Melayu</a:t>
            </a:r>
            <a:r>
              <a:rPr lang="de-DE" sz="3200" i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i="1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tentang</a:t>
            </a:r>
            <a:r>
              <a:rPr lang="de-DE" sz="3200" i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RI4 </a:t>
            </a:r>
            <a:r>
              <a:rPr lang="de-DE" sz="3200" i="1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saat</a:t>
            </a:r>
            <a:r>
              <a:rPr lang="de-DE" sz="3200" i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i="1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ini</a:t>
            </a:r>
            <a:endParaRPr lang="en-US" sz="3200" i="1" dirty="0" err="1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0814DEA-40FF-44BC-8E2D-7C8FF04017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5823" y="3836248"/>
            <a:ext cx="9057537" cy="4183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346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F0F9EC4-0C18-44DA-A224-AE98D0F103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10</a:t>
            </a:fld>
            <a:endParaRPr lang="de-DE" alt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4C81ABE-A036-4A08-A81F-CBA2F7097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105372E9-D0AE-47F1-888A-AEEC9A270B0F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11328233" y="1862016"/>
            <a:ext cx="6168825" cy="3553780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8E337EFD-EBF2-4306-9DA0-760E800C7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Konsep</a:t>
            </a:r>
            <a:r>
              <a:rPr lang="de-DE" dirty="0"/>
              <a:t> „Industrie 4.0“ </a:t>
            </a:r>
            <a:r>
              <a:rPr lang="de-DE" dirty="0" err="1"/>
              <a:t>menurut</a:t>
            </a:r>
            <a:r>
              <a:rPr lang="de-DE" dirty="0"/>
              <a:t> Kagermann/Lukas/</a:t>
            </a:r>
            <a:r>
              <a:rPr lang="de-DE" dirty="0" err="1"/>
              <a:t>Wahlster</a:t>
            </a:r>
            <a:r>
              <a:rPr lang="de-DE" dirty="0"/>
              <a:t> (2011)</a:t>
            </a:r>
            <a:endParaRPr lang="en-US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164893A-DD77-4AB8-BF7D-9D509CDC3AF7}"/>
              </a:ext>
            </a:extLst>
          </p:cNvPr>
          <p:cNvSpPr/>
          <p:nvPr/>
        </p:nvSpPr>
        <p:spPr>
          <a:xfrm>
            <a:off x="6096000" y="5519172"/>
            <a:ext cx="1219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indent="-571500">
              <a:buFontTx/>
              <a:buChar char="-"/>
            </a:pPr>
            <a:r>
              <a:rPr lang="de-DE" dirty="0">
                <a:solidFill>
                  <a:schemeClr val="tx2">
                    <a:lumMod val="50000"/>
                  </a:schemeClr>
                </a:solidFill>
              </a:rPr>
              <a:t>= </a:t>
            </a:r>
            <a:endParaRPr lang="en-US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5B65E53-9C42-4A0C-8EC7-5CA0E3F73680}"/>
              </a:ext>
            </a:extLst>
          </p:cNvPr>
          <p:cNvSpPr txBox="1"/>
          <p:nvPr/>
        </p:nvSpPr>
        <p:spPr>
          <a:xfrm>
            <a:off x="1960882" y="2026761"/>
            <a:ext cx="8856984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Membezakan</a:t>
            </a:r>
            <a:r>
              <a:rPr lang="en-US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4 </a:t>
            </a:r>
            <a:r>
              <a:rPr lang="en-US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revolusi</a:t>
            </a:r>
            <a:r>
              <a:rPr lang="en-US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industri</a:t>
            </a:r>
            <a:endParaRPr lang="en-US" sz="44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571500" indent="-571500">
              <a:buFontTx/>
              <a:buChar char="-"/>
            </a:pPr>
            <a:r>
              <a:rPr lang="en-US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Revolusi</a:t>
            </a:r>
            <a:r>
              <a:rPr lang="en-US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Industri</a:t>
            </a:r>
            <a:r>
              <a:rPr lang="en-US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1: </a:t>
            </a:r>
            <a:r>
              <a:rPr lang="en-US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teknologi</a:t>
            </a:r>
            <a:r>
              <a:rPr lang="en-US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mekanik</a:t>
            </a:r>
            <a:r>
              <a:rPr lang="en-US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, 1780-1900</a:t>
            </a:r>
          </a:p>
          <a:p>
            <a:pPr marL="571500" indent="-571500">
              <a:buFontTx/>
              <a:buChar char="-"/>
            </a:pPr>
            <a:r>
              <a:rPr lang="en-US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Revolusi</a:t>
            </a:r>
            <a:r>
              <a:rPr lang="en-US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Industri</a:t>
            </a:r>
            <a:r>
              <a:rPr lang="en-US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2: 1900-1975: </a:t>
            </a:r>
            <a:r>
              <a:rPr lang="en-US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Fordisme</a:t>
            </a:r>
            <a:r>
              <a:rPr lang="en-US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, </a:t>
            </a:r>
            <a:r>
              <a:rPr lang="en-US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Taylorisme</a:t>
            </a:r>
            <a:r>
              <a:rPr lang="en-US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dengan</a:t>
            </a:r>
            <a:r>
              <a:rPr lang="en-US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enerji</a:t>
            </a:r>
            <a:r>
              <a:rPr lang="en-US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elektrik</a:t>
            </a:r>
            <a:endParaRPr lang="en-US" sz="44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571500" indent="-571500">
              <a:buFontTx/>
              <a:buChar char="-"/>
            </a:pPr>
            <a:r>
              <a:rPr lang="en-US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Revolusi</a:t>
            </a:r>
            <a:r>
              <a:rPr lang="en-US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Industri</a:t>
            </a:r>
            <a:r>
              <a:rPr lang="en-US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3: 1975-: </a:t>
            </a:r>
            <a:r>
              <a:rPr lang="en-US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elektronik</a:t>
            </a:r>
            <a:r>
              <a:rPr lang="en-US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, </a:t>
            </a:r>
            <a:r>
              <a:rPr lang="en-US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otomatisasi</a:t>
            </a:r>
            <a:endParaRPr lang="en-US" sz="44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571500" indent="-571500">
              <a:buFontTx/>
              <a:buChar char="-"/>
            </a:pPr>
            <a:r>
              <a:rPr lang="en-US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Revolusi</a:t>
            </a:r>
            <a:r>
              <a:rPr lang="en-US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Industri</a:t>
            </a:r>
            <a:r>
              <a:rPr lang="en-US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4: Internet of Things + Internet of Services = </a:t>
            </a:r>
            <a:r>
              <a:rPr lang="en-US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Industrie</a:t>
            </a:r>
            <a:r>
              <a:rPr lang="en-US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4.0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2194D94-FF17-4F4E-A1AB-52C3B67AEE54}"/>
              </a:ext>
            </a:extLst>
          </p:cNvPr>
          <p:cNvSpPr txBox="1"/>
          <p:nvPr/>
        </p:nvSpPr>
        <p:spPr>
          <a:xfrm>
            <a:off x="886745" y="9032035"/>
            <a:ext cx="2314165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Kelemahan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dari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segi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akademik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:</a:t>
            </a:r>
          </a:p>
          <a:p>
            <a:pPr marL="571500" indent="-571500">
              <a:buFontTx/>
              <a:buChar char="-"/>
            </a:pP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Tidak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memberi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bukti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empirikal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untuk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4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revolusi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itu</a:t>
            </a:r>
            <a:endParaRPr lang="de-DE" sz="44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571500" indent="-571500">
              <a:buFontTx/>
              <a:buChar char="-"/>
            </a:pP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Tidak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memberi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sebab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mengapa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revolusi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1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harus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diganti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oleh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revolusi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2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seterusnya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,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bila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persis</a:t>
            </a:r>
            <a:endParaRPr lang="de-DE" sz="44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571500" indent="-571500">
              <a:buFontTx/>
              <a:buChar char="-"/>
            </a:pP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Tidak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memperhatikan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wacana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ilmiah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sebelum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konsep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mereka</a:t>
            </a:r>
            <a:endParaRPr lang="de-DE" sz="44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571500" indent="-571500">
              <a:buFontTx/>
              <a:buChar char="-"/>
            </a:pP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2016: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diakui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bahawa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istilah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„Industrie 4.0“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diciptakan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untuk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tujuan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penjenamaan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pemasaran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industri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Jerman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,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katanya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cukup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berhasil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khususnya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di Asia =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tidak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dimaksud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sebagai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konsep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ilmiah</a:t>
            </a:r>
            <a:endParaRPr lang="de-DE" sz="44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571500" indent="-571500">
              <a:buFontTx/>
              <a:buChar char="-"/>
            </a:pPr>
            <a:endParaRPr lang="en-US" sz="4400" dirty="0" err="1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CFDA59D0-0AE2-45E7-8D62-427B63A164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26997" y="1862017"/>
            <a:ext cx="7061184" cy="4419920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85593CC-CE3E-4E0A-B865-DD13FB7F0554}"/>
              </a:ext>
            </a:extLst>
          </p:cNvPr>
          <p:cNvSpPr txBox="1"/>
          <p:nvPr/>
        </p:nvSpPr>
        <p:spPr>
          <a:xfrm>
            <a:off x="12961678" y="5755187"/>
            <a:ext cx="26318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Artikel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asli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, 2011</a:t>
            </a:r>
            <a:endParaRPr lang="en-US" sz="3200" dirty="0" err="1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E6A2131-0500-4D8E-9C65-ACC50800E418}"/>
              </a:ext>
            </a:extLst>
          </p:cNvPr>
          <p:cNvSpPr txBox="1"/>
          <p:nvPr/>
        </p:nvSpPr>
        <p:spPr>
          <a:xfrm>
            <a:off x="17497058" y="6339962"/>
            <a:ext cx="66239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Artikel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berikutnya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dari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Nixdorf-Institut, 2016</a:t>
            </a:r>
            <a:endParaRPr lang="en-US" sz="3200" dirty="0" err="1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8960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11</a:t>
            </a:fld>
            <a:endParaRPr lang="de-DE" alt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2"/>
          </p:nvPr>
        </p:nvSpPr>
        <p:spPr>
          <a:xfrm>
            <a:off x="526704" y="1863173"/>
            <a:ext cx="13753528" cy="10027721"/>
          </a:xfrm>
        </p:spPr>
        <p:txBody>
          <a:bodyPr/>
          <a:lstStyle/>
          <a:p>
            <a:r>
              <a:rPr lang="de-DE" dirty="0"/>
              <a:t>1965: CAD (Computer-</a:t>
            </a:r>
            <a:r>
              <a:rPr lang="de-DE" dirty="0" err="1"/>
              <a:t>assisted</a:t>
            </a:r>
            <a:r>
              <a:rPr lang="de-DE" dirty="0"/>
              <a:t> design) </a:t>
            </a:r>
            <a:r>
              <a:rPr lang="de-DE" dirty="0" err="1"/>
              <a:t>dan</a:t>
            </a:r>
            <a:r>
              <a:rPr lang="de-DE" dirty="0"/>
              <a:t> CAM (Computer-</a:t>
            </a:r>
            <a:r>
              <a:rPr lang="de-DE" dirty="0" err="1"/>
              <a:t>assisted</a:t>
            </a:r>
            <a:r>
              <a:rPr lang="de-DE" dirty="0"/>
              <a:t> </a:t>
            </a:r>
            <a:r>
              <a:rPr lang="de-DE" dirty="0" err="1"/>
              <a:t>manufacturing</a:t>
            </a:r>
            <a:r>
              <a:rPr lang="de-DE" dirty="0"/>
              <a:t>)</a:t>
            </a:r>
          </a:p>
          <a:p>
            <a:r>
              <a:rPr lang="de-DE" dirty="0"/>
              <a:t>1973: Joseph Harrington: </a:t>
            </a:r>
            <a:r>
              <a:rPr lang="de-DE" dirty="0" err="1"/>
              <a:t>konsep</a:t>
            </a:r>
            <a:r>
              <a:rPr lang="de-DE" dirty="0"/>
              <a:t> „Computer Integrated Manufacturing“ (CIM)</a:t>
            </a:r>
          </a:p>
          <a:p>
            <a:r>
              <a:rPr lang="de-DE" dirty="0"/>
              <a:t>1980s: </a:t>
            </a:r>
            <a:r>
              <a:rPr lang="de-DE" dirty="0" err="1"/>
              <a:t>aneka</a:t>
            </a:r>
            <a:r>
              <a:rPr lang="de-DE" dirty="0"/>
              <a:t> </a:t>
            </a:r>
            <a:r>
              <a:rPr lang="de-DE" dirty="0" err="1"/>
              <a:t>usaha</a:t>
            </a:r>
            <a:r>
              <a:rPr lang="de-DE" dirty="0"/>
              <a:t> </a:t>
            </a:r>
            <a:r>
              <a:rPr lang="de-DE" dirty="0" err="1"/>
              <a:t>untuk</a:t>
            </a:r>
            <a:r>
              <a:rPr lang="de-DE" dirty="0"/>
              <a:t> </a:t>
            </a:r>
            <a:r>
              <a:rPr lang="de-DE" dirty="0" err="1"/>
              <a:t>mengembangkan</a:t>
            </a:r>
            <a:r>
              <a:rPr lang="de-DE" dirty="0"/>
              <a:t> CIM di AS, </a:t>
            </a:r>
            <a:r>
              <a:rPr lang="de-DE" dirty="0" err="1"/>
              <a:t>Jepun</a:t>
            </a:r>
            <a:r>
              <a:rPr lang="de-DE" dirty="0"/>
              <a:t>, </a:t>
            </a:r>
            <a:r>
              <a:rPr lang="de-DE" dirty="0" err="1"/>
              <a:t>Jerman</a:t>
            </a:r>
            <a:r>
              <a:rPr lang="de-DE" dirty="0"/>
              <a:t> 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menurut</a:t>
            </a:r>
            <a:r>
              <a:rPr lang="de-DE" dirty="0"/>
              <a:t> </a:t>
            </a:r>
            <a:r>
              <a:rPr lang="de-DE" dirty="0" err="1"/>
              <a:t>Meudt</a:t>
            </a:r>
            <a:r>
              <a:rPr lang="de-DE" dirty="0"/>
              <a:t>/Pohl/Metternich (2017): 37 </a:t>
            </a:r>
            <a:r>
              <a:rPr lang="de-DE" dirty="0" err="1"/>
              <a:t>konsep</a:t>
            </a:r>
            <a:r>
              <a:rPr lang="de-DE" dirty="0"/>
              <a:t> </a:t>
            </a:r>
            <a:r>
              <a:rPr lang="de-DE" dirty="0" err="1"/>
              <a:t>yang</a:t>
            </a:r>
            <a:r>
              <a:rPr lang="de-DE" dirty="0"/>
              <a:t> </a:t>
            </a:r>
            <a:r>
              <a:rPr lang="de-DE" dirty="0" err="1"/>
              <a:t>berbeza</a:t>
            </a:r>
            <a:r>
              <a:rPr lang="de-DE" dirty="0"/>
              <a:t>, 1972-1993, di AS, Jepun, </a:t>
            </a:r>
            <a:r>
              <a:rPr lang="de-DE" dirty="0" err="1"/>
              <a:t>Jerman</a:t>
            </a:r>
            <a:endParaRPr lang="de-DE" dirty="0"/>
          </a:p>
          <a:p>
            <a:pPr marL="571500" indent="-571500">
              <a:buFontTx/>
              <a:buChar char="-"/>
            </a:pPr>
            <a:r>
              <a:rPr lang="de-DE" dirty="0" err="1"/>
              <a:t>sejak</a:t>
            </a:r>
            <a:r>
              <a:rPr lang="de-DE" dirty="0"/>
              <a:t> </a:t>
            </a:r>
            <a:r>
              <a:rPr lang="de-DE" dirty="0" err="1"/>
              <a:t>awal</a:t>
            </a:r>
            <a:r>
              <a:rPr lang="de-DE" dirty="0"/>
              <a:t> 1990an: </a:t>
            </a:r>
            <a:r>
              <a:rPr lang="de-DE" dirty="0" err="1"/>
              <a:t>semakin</a:t>
            </a:r>
            <a:r>
              <a:rPr lang="de-DE" dirty="0"/>
              <a:t> </a:t>
            </a:r>
            <a:r>
              <a:rPr lang="de-DE" dirty="0" err="1"/>
              <a:t>ramai</a:t>
            </a:r>
            <a:r>
              <a:rPr lang="de-DE" dirty="0"/>
              <a:t> </a:t>
            </a:r>
            <a:r>
              <a:rPr lang="de-DE" dirty="0" err="1"/>
              <a:t>konsep</a:t>
            </a:r>
            <a:r>
              <a:rPr lang="de-DE" dirty="0"/>
              <a:t> </a:t>
            </a:r>
            <a:r>
              <a:rPr lang="de-DE" dirty="0" err="1"/>
              <a:t>yang</a:t>
            </a:r>
            <a:r>
              <a:rPr lang="de-DE" dirty="0"/>
              <a:t> </a:t>
            </a:r>
            <a:r>
              <a:rPr lang="de-DE" dirty="0" err="1"/>
              <a:t>dilahirkan</a:t>
            </a:r>
            <a:endParaRPr lang="de-DE" dirty="0"/>
          </a:p>
          <a:p>
            <a:endParaRPr lang="de-DE" dirty="0"/>
          </a:p>
          <a:p>
            <a:r>
              <a:rPr lang="de-DE" dirty="0"/>
              <a:t>2011: </a:t>
            </a:r>
            <a:r>
              <a:rPr lang="de-DE" dirty="0" err="1"/>
              <a:t>Istilah</a:t>
            </a:r>
            <a:r>
              <a:rPr lang="de-DE" dirty="0"/>
              <a:t> „</a:t>
            </a:r>
            <a:r>
              <a:rPr lang="de-DE" dirty="0" err="1"/>
              <a:t>Industri</a:t>
            </a:r>
            <a:r>
              <a:rPr lang="de-DE" dirty="0"/>
              <a:t> 4.0“ </a:t>
            </a:r>
            <a:r>
              <a:rPr lang="de-DE" dirty="0" err="1"/>
              <a:t>diciptakan</a:t>
            </a:r>
            <a:r>
              <a:rPr lang="de-DE" dirty="0"/>
              <a:t> </a:t>
            </a:r>
            <a:r>
              <a:rPr lang="de-DE" dirty="0" err="1"/>
              <a:t>sempena</a:t>
            </a:r>
            <a:r>
              <a:rPr lang="de-DE" dirty="0"/>
              <a:t> </a:t>
            </a:r>
            <a:r>
              <a:rPr lang="de-DE" dirty="0" err="1"/>
              <a:t>Pameran</a:t>
            </a:r>
            <a:r>
              <a:rPr lang="de-DE" dirty="0"/>
              <a:t> </a:t>
            </a:r>
            <a:r>
              <a:rPr lang="de-DE" dirty="0" err="1"/>
              <a:t>Industri</a:t>
            </a:r>
            <a:r>
              <a:rPr lang="de-DE" dirty="0"/>
              <a:t> </a:t>
            </a:r>
            <a:r>
              <a:rPr lang="de-DE" dirty="0" err="1"/>
              <a:t>Hanover</a:t>
            </a:r>
            <a:r>
              <a:rPr lang="de-DE" dirty="0"/>
              <a:t>, </a:t>
            </a:r>
            <a:r>
              <a:rPr lang="de-DE" dirty="0" err="1"/>
              <a:t>hanya</a:t>
            </a:r>
            <a:r>
              <a:rPr lang="de-DE" dirty="0"/>
              <a:t> </a:t>
            </a:r>
            <a:r>
              <a:rPr lang="de-DE" dirty="0" err="1"/>
              <a:t>satu</a:t>
            </a:r>
            <a:r>
              <a:rPr lang="de-DE" dirty="0"/>
              <a:t> </a:t>
            </a:r>
            <a:r>
              <a:rPr lang="de-DE" dirty="0" err="1"/>
              <a:t>konsep</a:t>
            </a:r>
            <a:r>
              <a:rPr lang="de-DE" dirty="0"/>
              <a:t> di </a:t>
            </a:r>
            <a:r>
              <a:rPr lang="de-DE" dirty="0" err="1"/>
              <a:t>antara</a:t>
            </a:r>
            <a:r>
              <a:rPr lang="de-DE" dirty="0"/>
              <a:t> </a:t>
            </a:r>
            <a:r>
              <a:rPr lang="de-DE" dirty="0" err="1"/>
              <a:t>puluhan</a:t>
            </a:r>
            <a:r>
              <a:rPr lang="de-DE" dirty="0"/>
              <a:t> </a:t>
            </a:r>
            <a:r>
              <a:rPr lang="de-DE" dirty="0" err="1"/>
              <a:t>lain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Hujahan</a:t>
            </a:r>
            <a:r>
              <a:rPr lang="de-DE" dirty="0"/>
              <a:t> 2012: „</a:t>
            </a:r>
            <a:r>
              <a:rPr lang="de-DE" dirty="0" err="1"/>
              <a:t>Industri</a:t>
            </a:r>
            <a:r>
              <a:rPr lang="de-DE" dirty="0"/>
              <a:t> 4.0“ </a:t>
            </a:r>
            <a:r>
              <a:rPr lang="de-DE" dirty="0" err="1"/>
              <a:t>hanya</a:t>
            </a:r>
            <a:r>
              <a:rPr lang="de-DE" dirty="0"/>
              <a:t> </a:t>
            </a:r>
            <a:r>
              <a:rPr lang="de-DE" dirty="0" err="1"/>
              <a:t>nama</a:t>
            </a:r>
            <a:r>
              <a:rPr lang="de-DE" dirty="0"/>
              <a:t> </a:t>
            </a:r>
            <a:r>
              <a:rPr lang="de-DE" dirty="0" err="1"/>
              <a:t>lain</a:t>
            </a:r>
            <a:r>
              <a:rPr lang="de-DE" dirty="0"/>
              <a:t> </a:t>
            </a:r>
            <a:r>
              <a:rPr lang="de-DE" dirty="0" err="1"/>
              <a:t>untuk</a:t>
            </a:r>
            <a:r>
              <a:rPr lang="de-DE" dirty="0"/>
              <a:t> CIM (Volker Spanier, Epson, 2012)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Revolusi</a:t>
            </a:r>
            <a:r>
              <a:rPr lang="de-DE" dirty="0"/>
              <a:t> </a:t>
            </a:r>
            <a:r>
              <a:rPr lang="de-DE" dirty="0" err="1"/>
              <a:t>industri</a:t>
            </a:r>
            <a:r>
              <a:rPr lang="de-DE" dirty="0"/>
              <a:t> </a:t>
            </a:r>
            <a:r>
              <a:rPr lang="de-DE" dirty="0" err="1"/>
              <a:t>keempat</a:t>
            </a:r>
            <a:r>
              <a:rPr lang="de-DE" dirty="0"/>
              <a:t>: </a:t>
            </a:r>
            <a:r>
              <a:rPr lang="de-DE" dirty="0" err="1"/>
              <a:t>sejarah</a:t>
            </a:r>
            <a:r>
              <a:rPr lang="de-DE" dirty="0"/>
              <a:t> </a:t>
            </a:r>
            <a:r>
              <a:rPr lang="de-DE" dirty="0" err="1"/>
              <a:t>konsep</a:t>
            </a:r>
            <a:r>
              <a:rPr lang="de-DE" dirty="0"/>
              <a:t>, 1960an-</a:t>
            </a:r>
            <a:endParaRPr lang="en-GB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4288" y="2033464"/>
            <a:ext cx="9244112" cy="556844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68264" y="5605532"/>
            <a:ext cx="7936000" cy="547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475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12</a:t>
            </a:fld>
            <a:endParaRPr lang="de-DE" alt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2"/>
          </p:nvPr>
        </p:nvSpPr>
        <p:spPr>
          <a:xfrm>
            <a:off x="1356179" y="1889448"/>
            <a:ext cx="10729192" cy="8924338"/>
          </a:xfrm>
        </p:spPr>
        <p:txBody>
          <a:bodyPr/>
          <a:lstStyle/>
          <a:p>
            <a:pPr marL="571500" indent="-571500">
              <a:buFontTx/>
              <a:buChar char="-"/>
            </a:pPr>
            <a:r>
              <a:rPr lang="de-DE" dirty="0"/>
              <a:t>1913, 1924: </a:t>
            </a:r>
            <a:r>
              <a:rPr lang="de-DE" dirty="0" err="1"/>
              <a:t>pakar</a:t>
            </a:r>
            <a:r>
              <a:rPr lang="de-DE" dirty="0"/>
              <a:t> </a:t>
            </a:r>
            <a:r>
              <a:rPr lang="de-DE" dirty="0" err="1"/>
              <a:t>ekonomi</a:t>
            </a:r>
            <a:r>
              <a:rPr lang="de-DE" dirty="0"/>
              <a:t> </a:t>
            </a:r>
            <a:r>
              <a:rPr lang="de-DE" dirty="0" err="1"/>
              <a:t>Belanda</a:t>
            </a:r>
            <a:r>
              <a:rPr lang="de-DE" dirty="0"/>
              <a:t>, Jacob van </a:t>
            </a:r>
            <a:r>
              <a:rPr lang="de-DE" dirty="0" err="1"/>
              <a:t>Gelderen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Salomon de Wolff </a:t>
            </a:r>
            <a:r>
              <a:rPr lang="de-DE" dirty="0" err="1"/>
              <a:t>menghujah</a:t>
            </a:r>
            <a:r>
              <a:rPr lang="de-DE" dirty="0"/>
              <a:t> </a:t>
            </a:r>
            <a:r>
              <a:rPr lang="de-DE" dirty="0" err="1"/>
              <a:t>adanya</a:t>
            </a:r>
            <a:r>
              <a:rPr lang="de-DE" dirty="0"/>
              <a:t> </a:t>
            </a:r>
            <a:r>
              <a:rPr lang="de-DE" dirty="0" err="1"/>
              <a:t>gelombang</a:t>
            </a:r>
            <a:r>
              <a:rPr lang="de-DE" dirty="0"/>
              <a:t> </a:t>
            </a:r>
            <a:r>
              <a:rPr lang="de-DE" dirty="0" err="1"/>
              <a:t>ekonomi</a:t>
            </a:r>
            <a:r>
              <a:rPr lang="de-DE" dirty="0"/>
              <a:t> </a:t>
            </a:r>
            <a:r>
              <a:rPr lang="de-DE" dirty="0" err="1"/>
              <a:t>utama</a:t>
            </a:r>
            <a:r>
              <a:rPr lang="de-DE" dirty="0"/>
              <a:t> (50-60 </a:t>
            </a:r>
            <a:r>
              <a:rPr lang="de-DE" dirty="0" err="1"/>
              <a:t>tahun</a:t>
            </a:r>
            <a:r>
              <a:rPr lang="de-DE" dirty="0"/>
              <a:t>)</a:t>
            </a:r>
          </a:p>
          <a:p>
            <a:pPr marL="571500" indent="-571500">
              <a:buFontTx/>
              <a:buChar char="-"/>
            </a:pPr>
            <a:r>
              <a:rPr lang="de-DE" dirty="0"/>
              <a:t>Nikolai </a:t>
            </a:r>
            <a:r>
              <a:rPr lang="de-DE" dirty="0" err="1"/>
              <a:t>Kondratiev</a:t>
            </a:r>
            <a:r>
              <a:rPr lang="de-DE" dirty="0"/>
              <a:t> (1892-1938), </a:t>
            </a:r>
            <a:r>
              <a:rPr lang="de-DE" dirty="0" err="1"/>
              <a:t>pakar</a:t>
            </a:r>
            <a:r>
              <a:rPr lang="de-DE" dirty="0"/>
              <a:t> </a:t>
            </a:r>
            <a:r>
              <a:rPr lang="de-DE" dirty="0" err="1"/>
              <a:t>ekonomi</a:t>
            </a:r>
            <a:r>
              <a:rPr lang="de-DE" dirty="0"/>
              <a:t> </a:t>
            </a:r>
            <a:r>
              <a:rPr lang="de-DE" dirty="0" err="1"/>
              <a:t>Rusia</a:t>
            </a:r>
            <a:r>
              <a:rPr lang="de-DE" dirty="0"/>
              <a:t>/</a:t>
            </a:r>
            <a:r>
              <a:rPr lang="de-DE" dirty="0" err="1"/>
              <a:t>Soviet</a:t>
            </a:r>
            <a:r>
              <a:rPr lang="de-DE" dirty="0"/>
              <a:t> </a:t>
            </a:r>
            <a:r>
              <a:rPr lang="de-DE" dirty="0" err="1"/>
              <a:t>dengan</a:t>
            </a:r>
            <a:r>
              <a:rPr lang="de-DE" dirty="0"/>
              <a:t> </a:t>
            </a:r>
            <a:r>
              <a:rPr lang="de-DE" dirty="0" err="1"/>
              <a:t>lebih</a:t>
            </a:r>
            <a:r>
              <a:rPr lang="de-DE" dirty="0"/>
              <a:t> </a:t>
            </a:r>
            <a:r>
              <a:rPr lang="de-DE" dirty="0" err="1"/>
              <a:t>mendetil</a:t>
            </a:r>
            <a:r>
              <a:rPr lang="de-DE" dirty="0"/>
              <a:t> </a:t>
            </a:r>
            <a:r>
              <a:rPr lang="de-DE" dirty="0" err="1"/>
              <a:t>menulis</a:t>
            </a:r>
            <a:r>
              <a:rPr lang="de-DE" dirty="0"/>
              <a:t> </a:t>
            </a:r>
            <a:r>
              <a:rPr lang="de-DE" dirty="0" err="1"/>
              <a:t>tentang</a:t>
            </a:r>
            <a:r>
              <a:rPr lang="de-DE" dirty="0"/>
              <a:t> „</a:t>
            </a:r>
            <a:r>
              <a:rPr lang="de-DE" dirty="0" err="1"/>
              <a:t>Gelombang</a:t>
            </a:r>
            <a:r>
              <a:rPr lang="de-DE" dirty="0"/>
              <a:t> </a:t>
            </a:r>
            <a:r>
              <a:rPr lang="de-DE" dirty="0" err="1"/>
              <a:t>ekonomi</a:t>
            </a:r>
            <a:r>
              <a:rPr lang="de-DE" dirty="0"/>
              <a:t> </a:t>
            </a:r>
            <a:r>
              <a:rPr lang="de-DE" dirty="0" err="1"/>
              <a:t>utama</a:t>
            </a:r>
            <a:r>
              <a:rPr lang="de-DE" dirty="0"/>
              <a:t>“ </a:t>
            </a:r>
            <a:r>
              <a:rPr lang="de-DE" dirty="0" err="1"/>
              <a:t>dalam</a:t>
            </a:r>
            <a:r>
              <a:rPr lang="de-DE" dirty="0"/>
              <a:t> </a:t>
            </a:r>
            <a:r>
              <a:rPr lang="de-DE" dirty="0" err="1"/>
              <a:t>buku</a:t>
            </a:r>
            <a:r>
              <a:rPr lang="de-DE" dirty="0"/>
              <a:t> </a:t>
            </a:r>
            <a:r>
              <a:rPr lang="de-DE" dirty="0" err="1"/>
              <a:t>berbahasa</a:t>
            </a:r>
            <a:r>
              <a:rPr lang="de-DE" dirty="0"/>
              <a:t> </a:t>
            </a:r>
            <a:r>
              <a:rPr lang="de-DE" dirty="0" err="1"/>
              <a:t>Rusia</a:t>
            </a:r>
            <a:r>
              <a:rPr lang="de-DE" dirty="0"/>
              <a:t> (1925), </a:t>
            </a:r>
            <a:r>
              <a:rPr lang="de-DE" dirty="0" err="1"/>
              <a:t>artikel</a:t>
            </a:r>
            <a:r>
              <a:rPr lang="de-DE" dirty="0"/>
              <a:t> </a:t>
            </a:r>
            <a:r>
              <a:rPr lang="de-DE" dirty="0" err="1"/>
              <a:t>dlm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Jerman</a:t>
            </a:r>
            <a:r>
              <a:rPr lang="de-DE" dirty="0"/>
              <a:t> (1926), </a:t>
            </a:r>
            <a:r>
              <a:rPr lang="de-DE" dirty="0" err="1"/>
              <a:t>terj</a:t>
            </a:r>
            <a:r>
              <a:rPr lang="de-DE" dirty="0"/>
              <a:t>. B. </a:t>
            </a:r>
            <a:r>
              <a:rPr lang="de-DE" dirty="0" err="1"/>
              <a:t>Inggeris</a:t>
            </a:r>
            <a:r>
              <a:rPr lang="de-DE" dirty="0"/>
              <a:t> (1935) </a:t>
            </a:r>
            <a:r>
              <a:rPr lang="de-DE" dirty="0" err="1"/>
              <a:t>dll</a:t>
            </a:r>
            <a:r>
              <a:rPr lang="de-DE" dirty="0"/>
              <a:t>.</a:t>
            </a:r>
          </a:p>
          <a:p>
            <a:pPr marL="571500" indent="-571500">
              <a:buFontTx/>
              <a:buChar char="-"/>
            </a:pPr>
            <a:r>
              <a:rPr lang="de-DE" dirty="0"/>
              <a:t>1939: Joseph Schumpeter </a:t>
            </a:r>
            <a:r>
              <a:rPr lang="de-DE" dirty="0" err="1"/>
              <a:t>menamakan</a:t>
            </a:r>
            <a:r>
              <a:rPr lang="de-DE" dirty="0"/>
              <a:t> </a:t>
            </a:r>
            <a:r>
              <a:rPr lang="de-DE" dirty="0" err="1"/>
              <a:t>gelombang</a:t>
            </a:r>
            <a:r>
              <a:rPr lang="de-DE" dirty="0"/>
              <a:t> </a:t>
            </a:r>
            <a:r>
              <a:rPr lang="de-DE" dirty="0" err="1"/>
              <a:t>ekonomi</a:t>
            </a:r>
            <a:r>
              <a:rPr lang="de-DE" dirty="0"/>
              <a:t> </a:t>
            </a:r>
            <a:r>
              <a:rPr lang="de-DE" dirty="0" err="1"/>
              <a:t>utama</a:t>
            </a:r>
            <a:r>
              <a:rPr lang="de-DE" dirty="0"/>
              <a:t> </a:t>
            </a:r>
            <a:r>
              <a:rPr lang="de-DE" dirty="0" err="1"/>
              <a:t>itu</a:t>
            </a:r>
            <a:r>
              <a:rPr lang="de-DE" dirty="0"/>
              <a:t> „</a:t>
            </a:r>
            <a:r>
              <a:rPr lang="de-DE" dirty="0" err="1"/>
              <a:t>gelombang</a:t>
            </a:r>
            <a:r>
              <a:rPr lang="de-DE" dirty="0"/>
              <a:t> Kondratieff“ (b. </a:t>
            </a:r>
            <a:r>
              <a:rPr lang="de-DE" dirty="0" err="1"/>
              <a:t>Inggeris</a:t>
            </a:r>
            <a:r>
              <a:rPr lang="de-DE" dirty="0"/>
              <a:t>: „</a:t>
            </a:r>
            <a:r>
              <a:rPr lang="de-DE" dirty="0" err="1"/>
              <a:t>Kondratiev</a:t>
            </a:r>
            <a:r>
              <a:rPr lang="de-DE" dirty="0"/>
              <a:t> </a:t>
            </a:r>
            <a:r>
              <a:rPr lang="de-DE" dirty="0" err="1"/>
              <a:t>waves</a:t>
            </a:r>
            <a:r>
              <a:rPr lang="de-DE" dirty="0"/>
              <a:t>“)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Kritikan</a:t>
            </a:r>
            <a:r>
              <a:rPr lang="de-DE" dirty="0"/>
              <a:t> </a:t>
            </a:r>
            <a:r>
              <a:rPr lang="de-DE" dirty="0" err="1"/>
              <a:t>pada</a:t>
            </a:r>
            <a:r>
              <a:rPr lang="de-DE" dirty="0"/>
              <a:t> </a:t>
            </a:r>
            <a:r>
              <a:rPr lang="de-DE" dirty="0" err="1"/>
              <a:t>konsep</a:t>
            </a:r>
            <a:r>
              <a:rPr lang="de-DE" dirty="0"/>
              <a:t>: </a:t>
            </a:r>
            <a:r>
              <a:rPr lang="de-DE" dirty="0" err="1"/>
              <a:t>susah</a:t>
            </a:r>
            <a:r>
              <a:rPr lang="de-DE" dirty="0"/>
              <a:t> </a:t>
            </a:r>
            <a:r>
              <a:rPr lang="de-DE" dirty="0" err="1"/>
              <a:t>untuk</a:t>
            </a:r>
            <a:r>
              <a:rPr lang="de-DE" dirty="0"/>
              <a:t> </a:t>
            </a:r>
            <a:r>
              <a:rPr lang="de-DE" dirty="0" err="1"/>
              <a:t>meramalkan</a:t>
            </a:r>
            <a:r>
              <a:rPr lang="de-DE" dirty="0"/>
              <a:t> </a:t>
            </a:r>
            <a:r>
              <a:rPr lang="de-DE" dirty="0" err="1"/>
              <a:t>teknologi</a:t>
            </a:r>
            <a:r>
              <a:rPr lang="de-DE" dirty="0"/>
              <a:t> </a:t>
            </a:r>
            <a:r>
              <a:rPr lang="de-DE" dirty="0" err="1"/>
              <a:t>utama</a:t>
            </a:r>
            <a:r>
              <a:rPr lang="de-DE" dirty="0"/>
              <a:t> </a:t>
            </a:r>
            <a:r>
              <a:rPr lang="de-DE" dirty="0" err="1"/>
              <a:t>mendatang</a:t>
            </a:r>
            <a:r>
              <a:rPr lang="de-DE" dirty="0"/>
              <a:t> </a:t>
            </a:r>
            <a:r>
              <a:rPr lang="de-DE" dirty="0" err="1"/>
              <a:t>pada</a:t>
            </a:r>
            <a:r>
              <a:rPr lang="de-DE" dirty="0"/>
              <a:t> </a:t>
            </a:r>
            <a:r>
              <a:rPr lang="de-DE" dirty="0" err="1"/>
              <a:t>fasa</a:t>
            </a:r>
            <a:r>
              <a:rPr lang="de-DE" dirty="0"/>
              <a:t> „D“ (</a:t>
            </a:r>
            <a:r>
              <a:rPr lang="de-DE" dirty="0" err="1"/>
              <a:t>depression</a:t>
            </a:r>
            <a:r>
              <a:rPr lang="de-DE" dirty="0"/>
              <a:t>), </a:t>
            </a:r>
            <a:r>
              <a:rPr lang="de-DE" dirty="0" err="1"/>
              <a:t>bukti</a:t>
            </a:r>
            <a:r>
              <a:rPr lang="de-DE" dirty="0"/>
              <a:t> </a:t>
            </a:r>
            <a:r>
              <a:rPr lang="de-DE" dirty="0" err="1"/>
              <a:t>empirikal</a:t>
            </a:r>
            <a:r>
              <a:rPr lang="de-DE" dirty="0"/>
              <a:t>?, </a:t>
            </a:r>
            <a:r>
              <a:rPr lang="de-DE" dirty="0" err="1"/>
              <a:t>faktor</a:t>
            </a:r>
            <a:r>
              <a:rPr lang="de-DE" dirty="0"/>
              <a:t> </a:t>
            </a:r>
            <a:r>
              <a:rPr lang="de-DE" dirty="0" err="1"/>
              <a:t>lain</a:t>
            </a:r>
            <a:r>
              <a:rPr lang="de-DE" dirty="0"/>
              <a:t> (</a:t>
            </a:r>
            <a:r>
              <a:rPr lang="de-DE" dirty="0" err="1"/>
              <a:t>perang</a:t>
            </a:r>
            <a:r>
              <a:rPr lang="de-DE" dirty="0"/>
              <a:t> </a:t>
            </a:r>
            <a:r>
              <a:rPr lang="de-DE" dirty="0" err="1"/>
              <a:t>dunia</a:t>
            </a:r>
            <a:r>
              <a:rPr lang="de-DE" dirty="0"/>
              <a:t> </a:t>
            </a:r>
            <a:r>
              <a:rPr lang="de-DE" dirty="0" err="1"/>
              <a:t>dll</a:t>
            </a:r>
            <a:r>
              <a:rPr lang="de-DE" dirty="0"/>
              <a:t>.)</a:t>
            </a:r>
          </a:p>
          <a:p>
            <a:pPr marL="571500" indent="-571500">
              <a:buFontTx/>
              <a:buChar char="-"/>
            </a:pP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Revolusi</a:t>
            </a:r>
            <a:r>
              <a:rPr lang="de-DE" dirty="0"/>
              <a:t> </a:t>
            </a:r>
            <a:r>
              <a:rPr lang="de-DE" dirty="0" err="1"/>
              <a:t>industri</a:t>
            </a:r>
            <a:r>
              <a:rPr lang="de-DE" dirty="0"/>
              <a:t> </a:t>
            </a:r>
            <a:r>
              <a:rPr lang="de-DE" dirty="0" err="1"/>
              <a:t>keempat</a:t>
            </a:r>
            <a:r>
              <a:rPr lang="de-DE" dirty="0"/>
              <a:t>: </a:t>
            </a:r>
            <a:r>
              <a:rPr lang="de-DE" dirty="0" err="1"/>
              <a:t>sejarah</a:t>
            </a:r>
            <a:r>
              <a:rPr lang="de-DE" dirty="0"/>
              <a:t> </a:t>
            </a:r>
            <a:r>
              <a:rPr lang="de-DE" dirty="0" err="1"/>
              <a:t>konsep</a:t>
            </a:r>
            <a:r>
              <a:rPr lang="de-DE" dirty="0"/>
              <a:t> </a:t>
            </a:r>
            <a:r>
              <a:rPr lang="de-DE" dirty="0" err="1"/>
              <a:t>dasar</a:t>
            </a:r>
            <a:endParaRPr lang="en-GB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38650" y="916781"/>
            <a:ext cx="3236515" cy="446882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51499" y="6518171"/>
            <a:ext cx="11615779" cy="5435518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21481032" y="12035490"/>
            <a:ext cx="1992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Sumber</a:t>
            </a:r>
            <a:r>
              <a:rPr lang="de-DE" sz="1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: www.wikipedia.org</a:t>
            </a:r>
            <a:endParaRPr lang="en-GB" sz="1400" dirty="0" err="1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4254022" y="5286949"/>
            <a:ext cx="1992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Sumber</a:t>
            </a:r>
            <a:r>
              <a:rPr lang="de-DE" sz="1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: www.wikipedia.org</a:t>
            </a:r>
            <a:endParaRPr lang="en-GB" sz="1400" dirty="0" err="1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9C02BFB-FB90-4415-AE0D-9B7A03E1B266}"/>
              </a:ext>
            </a:extLst>
          </p:cNvPr>
          <p:cNvSpPr txBox="1"/>
          <p:nvPr/>
        </p:nvSpPr>
        <p:spPr>
          <a:xfrm>
            <a:off x="19338044" y="2156812"/>
            <a:ext cx="470773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Kerajaan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Malaysia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mengutamakan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ICT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sebagai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teknologi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utama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, 1980an-</a:t>
            </a:r>
            <a:endParaRPr lang="en-GB" sz="4400" dirty="0" err="1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69B22F58-B7CC-4AFE-99BA-5527A617AD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57496" y="4974602"/>
            <a:ext cx="1243692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9573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D50A376-757D-479E-93CF-58DEF8FFF7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13</a:t>
            </a:fld>
            <a:endParaRPr lang="de-DE" alt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319F66C-4375-4362-A1C6-3DF9D36BD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42EB172-43EE-4101-BD2B-C2DCC3887F71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1954188" y="2396579"/>
            <a:ext cx="8846585" cy="10654109"/>
          </a:xfrm>
        </p:spPr>
        <p:txBody>
          <a:bodyPr/>
          <a:lstStyle/>
          <a:p>
            <a:r>
              <a:rPr lang="de-DE" dirty="0" err="1"/>
              <a:t>Wacana</a:t>
            </a:r>
            <a:r>
              <a:rPr lang="de-DE" dirty="0"/>
              <a:t> </a:t>
            </a:r>
            <a:r>
              <a:rPr lang="de-DE" dirty="0" err="1"/>
              <a:t>tentang</a:t>
            </a:r>
            <a:r>
              <a:rPr lang="de-DE" dirty="0"/>
              <a:t> „</a:t>
            </a:r>
            <a:r>
              <a:rPr lang="de-DE" dirty="0" err="1"/>
              <a:t>knowledge</a:t>
            </a:r>
            <a:r>
              <a:rPr lang="de-DE" dirty="0"/>
              <a:t> </a:t>
            </a:r>
            <a:r>
              <a:rPr lang="de-DE" dirty="0" err="1"/>
              <a:t>society</a:t>
            </a:r>
            <a:r>
              <a:rPr lang="de-DE" dirty="0"/>
              <a:t>“ </a:t>
            </a:r>
            <a:r>
              <a:rPr lang="de-DE" dirty="0" err="1"/>
              <a:t>dan</a:t>
            </a:r>
            <a:r>
              <a:rPr lang="de-DE" dirty="0"/>
              <a:t> „</a:t>
            </a:r>
            <a:r>
              <a:rPr lang="de-DE" dirty="0" err="1"/>
              <a:t>knowledge</a:t>
            </a:r>
            <a:r>
              <a:rPr lang="de-DE" dirty="0"/>
              <a:t> </a:t>
            </a:r>
            <a:r>
              <a:rPr lang="de-DE" dirty="0" err="1"/>
              <a:t>economy</a:t>
            </a:r>
            <a:r>
              <a:rPr lang="de-DE" dirty="0"/>
              <a:t>“ 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Muncul</a:t>
            </a:r>
            <a:r>
              <a:rPr lang="de-DE" dirty="0"/>
              <a:t> </a:t>
            </a:r>
            <a:r>
              <a:rPr lang="de-DE" dirty="0" err="1"/>
              <a:t>pada</a:t>
            </a:r>
            <a:r>
              <a:rPr lang="de-DE" dirty="0"/>
              <a:t> 1960an (Drucker: </a:t>
            </a:r>
            <a:r>
              <a:rPr lang="de-DE" i="1" dirty="0"/>
              <a:t>The </a:t>
            </a:r>
            <a:r>
              <a:rPr lang="de-DE" i="1" dirty="0" err="1"/>
              <a:t>Effective</a:t>
            </a:r>
            <a:r>
              <a:rPr lang="de-DE" i="1" dirty="0"/>
              <a:t> Executive</a:t>
            </a:r>
            <a:r>
              <a:rPr lang="de-DE" dirty="0"/>
              <a:t>, 1966), </a:t>
            </a:r>
            <a:r>
              <a:rPr lang="de-DE" dirty="0" err="1"/>
              <a:t>populer</a:t>
            </a:r>
            <a:r>
              <a:rPr lang="de-DE" dirty="0"/>
              <a:t> </a:t>
            </a:r>
            <a:r>
              <a:rPr lang="de-DE" dirty="0" err="1"/>
              <a:t>sejak</a:t>
            </a:r>
            <a:r>
              <a:rPr lang="de-DE" dirty="0"/>
              <a:t> </a:t>
            </a:r>
            <a:r>
              <a:rPr lang="de-DE" dirty="0" err="1"/>
              <a:t>tahun</a:t>
            </a:r>
            <a:r>
              <a:rPr lang="de-DE" dirty="0"/>
              <a:t> 1970an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Diilhami</a:t>
            </a:r>
            <a:r>
              <a:rPr lang="de-DE" dirty="0"/>
              <a:t> </a:t>
            </a:r>
            <a:r>
              <a:rPr lang="de-DE" dirty="0" err="1"/>
              <a:t>konsep</a:t>
            </a:r>
            <a:r>
              <a:rPr lang="de-DE" dirty="0"/>
              <a:t> „</a:t>
            </a:r>
            <a:r>
              <a:rPr lang="de-DE" dirty="0" err="1"/>
              <a:t>Gelombang</a:t>
            </a:r>
            <a:r>
              <a:rPr lang="de-DE" dirty="0"/>
              <a:t> </a:t>
            </a:r>
            <a:r>
              <a:rPr lang="de-DE" dirty="0" err="1"/>
              <a:t>Kondratiev</a:t>
            </a:r>
            <a:r>
              <a:rPr lang="de-DE" dirty="0"/>
              <a:t>“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Menggunakan</a:t>
            </a:r>
            <a:r>
              <a:rPr lang="de-DE" dirty="0"/>
              <a:t> </a:t>
            </a:r>
            <a:r>
              <a:rPr lang="de-DE" dirty="0" err="1"/>
              <a:t>konsep</a:t>
            </a:r>
            <a:r>
              <a:rPr lang="de-DE" dirty="0"/>
              <a:t> </a:t>
            </a:r>
            <a:r>
              <a:rPr lang="de-DE" dirty="0" err="1"/>
              <a:t>revolusi</a:t>
            </a:r>
            <a:r>
              <a:rPr lang="de-DE" dirty="0"/>
              <a:t> </a:t>
            </a:r>
            <a:r>
              <a:rPr lang="de-DE" dirty="0" err="1"/>
              <a:t>ekonomi</a:t>
            </a:r>
            <a:r>
              <a:rPr lang="de-DE" dirty="0"/>
              <a:t> </a:t>
            </a:r>
            <a:r>
              <a:rPr lang="de-DE" dirty="0" err="1"/>
              <a:t>berdasarkan</a:t>
            </a:r>
            <a:r>
              <a:rPr lang="de-DE" dirty="0"/>
              <a:t> </a:t>
            </a:r>
            <a:r>
              <a:rPr lang="de-DE" dirty="0" err="1"/>
              <a:t>teknologi</a:t>
            </a:r>
            <a:r>
              <a:rPr lang="de-DE" dirty="0"/>
              <a:t>, </a:t>
            </a:r>
            <a:r>
              <a:rPr lang="de-DE" dirty="0" err="1"/>
              <a:t>fasa</a:t>
            </a:r>
            <a:r>
              <a:rPr lang="de-DE" dirty="0"/>
              <a:t> </a:t>
            </a:r>
            <a:r>
              <a:rPr lang="de-DE" dirty="0" err="1"/>
              <a:t>yang</a:t>
            </a:r>
            <a:r>
              <a:rPr lang="de-DE" dirty="0"/>
              <a:t> </a:t>
            </a:r>
            <a:r>
              <a:rPr lang="de-DE" dirty="0" err="1"/>
              <a:t>berubah</a:t>
            </a:r>
            <a:r>
              <a:rPr lang="de-DE" dirty="0"/>
              <a:t>, </a:t>
            </a:r>
            <a:r>
              <a:rPr lang="de-DE" dirty="0" err="1"/>
              <a:t>transisi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transformasi</a:t>
            </a:r>
            <a:endParaRPr lang="de-DE" dirty="0"/>
          </a:p>
          <a:p>
            <a:pPr marL="571500" indent="-571500">
              <a:buFontTx/>
              <a:buChar char="-"/>
            </a:pPr>
            <a:r>
              <a:rPr lang="de-DE" dirty="0" err="1"/>
              <a:t>Seiring</a:t>
            </a:r>
            <a:r>
              <a:rPr lang="de-DE" dirty="0"/>
              <a:t> </a:t>
            </a:r>
            <a:r>
              <a:rPr lang="de-DE" dirty="0" err="1"/>
              <a:t>dengan</a:t>
            </a:r>
            <a:r>
              <a:rPr lang="de-DE" dirty="0"/>
              <a:t> </a:t>
            </a:r>
            <a:r>
              <a:rPr lang="de-DE" dirty="0" err="1"/>
              <a:t>teori</a:t>
            </a:r>
            <a:r>
              <a:rPr lang="de-DE" dirty="0"/>
              <a:t> </a:t>
            </a:r>
            <a:r>
              <a:rPr lang="de-DE" dirty="0" err="1"/>
              <a:t>modernisasi</a:t>
            </a:r>
            <a:r>
              <a:rPr lang="de-DE" dirty="0"/>
              <a:t> </a:t>
            </a:r>
            <a:r>
              <a:rPr lang="de-DE" dirty="0" err="1"/>
              <a:t>yang</a:t>
            </a:r>
            <a:r>
              <a:rPr lang="de-DE" dirty="0"/>
              <a:t> </a:t>
            </a:r>
            <a:r>
              <a:rPr lang="de-DE" dirty="0" err="1"/>
              <a:t>juga</a:t>
            </a:r>
            <a:r>
              <a:rPr lang="de-DE" dirty="0"/>
              <a:t> </a:t>
            </a:r>
            <a:r>
              <a:rPr lang="de-DE" dirty="0" err="1"/>
              <a:t>melihat</a:t>
            </a:r>
            <a:r>
              <a:rPr lang="de-DE" dirty="0"/>
              <a:t> </a:t>
            </a:r>
            <a:r>
              <a:rPr lang="de-DE" dirty="0" err="1"/>
              <a:t>kaitan</a:t>
            </a:r>
            <a:r>
              <a:rPr lang="de-DE" dirty="0"/>
              <a:t> </a:t>
            </a:r>
            <a:r>
              <a:rPr lang="de-DE" dirty="0" err="1"/>
              <a:t>antara</a:t>
            </a:r>
            <a:r>
              <a:rPr lang="de-DE" dirty="0"/>
              <a:t> </a:t>
            </a:r>
            <a:r>
              <a:rPr lang="de-DE" dirty="0" err="1"/>
              <a:t>masyarakat</a:t>
            </a:r>
            <a:r>
              <a:rPr lang="de-DE" dirty="0"/>
              <a:t> </a:t>
            </a:r>
            <a:r>
              <a:rPr lang="de-DE" dirty="0" err="1"/>
              <a:t>dengan</a:t>
            </a:r>
            <a:r>
              <a:rPr lang="de-DE" dirty="0"/>
              <a:t> </a:t>
            </a:r>
            <a:r>
              <a:rPr lang="de-DE" dirty="0" err="1"/>
              <a:t>teknologi</a:t>
            </a:r>
            <a:r>
              <a:rPr lang="de-DE" dirty="0"/>
              <a:t> </a:t>
            </a:r>
            <a:r>
              <a:rPr lang="de-DE" dirty="0" err="1"/>
              <a:t>utama</a:t>
            </a:r>
            <a:endParaRPr lang="de-DE" dirty="0"/>
          </a:p>
          <a:p>
            <a:pPr marL="571500" indent="-571500">
              <a:buFontTx/>
              <a:buChar char="-"/>
            </a:pPr>
            <a:r>
              <a:rPr lang="de-DE" dirty="0" err="1"/>
              <a:t>Berbeza</a:t>
            </a:r>
            <a:r>
              <a:rPr lang="de-DE" dirty="0"/>
              <a:t> </a:t>
            </a:r>
            <a:r>
              <a:rPr lang="de-DE" dirty="0" err="1"/>
              <a:t>dari</a:t>
            </a:r>
            <a:r>
              <a:rPr lang="de-DE" dirty="0"/>
              <a:t> </a:t>
            </a:r>
            <a:r>
              <a:rPr lang="de-DE" dirty="0" err="1"/>
              <a:t>konsep</a:t>
            </a:r>
            <a:r>
              <a:rPr lang="de-DE" dirty="0"/>
              <a:t> „</a:t>
            </a:r>
            <a:r>
              <a:rPr lang="de-DE" dirty="0" err="1"/>
              <a:t>Industri</a:t>
            </a:r>
            <a:r>
              <a:rPr lang="de-DE" dirty="0"/>
              <a:t> 4.0“ </a:t>
            </a:r>
            <a:r>
              <a:rPr lang="de-DE" dirty="0" err="1"/>
              <a:t>yang</a:t>
            </a:r>
            <a:r>
              <a:rPr lang="de-DE" dirty="0"/>
              <a:t> </a:t>
            </a:r>
            <a:r>
              <a:rPr lang="de-DE" dirty="0" err="1"/>
              <a:t>hanya</a:t>
            </a:r>
            <a:r>
              <a:rPr lang="de-DE" dirty="0"/>
              <a:t> </a:t>
            </a:r>
            <a:r>
              <a:rPr lang="de-DE" dirty="0" err="1"/>
              <a:t>memperhatikan</a:t>
            </a:r>
            <a:r>
              <a:rPr lang="de-DE" dirty="0"/>
              <a:t> </a:t>
            </a:r>
            <a:r>
              <a:rPr lang="de-DE" dirty="0" err="1"/>
              <a:t>ekonomi</a:t>
            </a:r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6509FCD3-3E23-4EE6-9EB3-465F341FB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„</a:t>
            </a:r>
            <a:r>
              <a:rPr lang="de-DE" dirty="0" err="1"/>
              <a:t>Gelombang</a:t>
            </a:r>
            <a:r>
              <a:rPr lang="de-DE" dirty="0"/>
              <a:t> </a:t>
            </a:r>
            <a:r>
              <a:rPr lang="de-DE" dirty="0" err="1"/>
              <a:t>Kondratiev</a:t>
            </a:r>
            <a:r>
              <a:rPr lang="de-DE" dirty="0"/>
              <a:t>“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konsep</a:t>
            </a:r>
            <a:r>
              <a:rPr lang="de-DE" dirty="0"/>
              <a:t> „k-</a:t>
            </a:r>
            <a:r>
              <a:rPr lang="de-DE" dirty="0" err="1"/>
              <a:t>ekonomi</a:t>
            </a:r>
            <a:r>
              <a:rPr lang="de-DE" dirty="0"/>
              <a:t>“ </a:t>
            </a:r>
            <a:endParaRPr lang="en-US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80592804-A629-4B9C-95C5-57C25665A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0773" y="1961688"/>
            <a:ext cx="13227627" cy="9432816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633E8031-5872-4E0A-9ADC-984E0994725F}"/>
              </a:ext>
            </a:extLst>
          </p:cNvPr>
          <p:cNvSpPr txBox="1"/>
          <p:nvPr/>
        </p:nvSpPr>
        <p:spPr>
          <a:xfrm>
            <a:off x="19752840" y="11754544"/>
            <a:ext cx="37898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Sumber</a:t>
            </a:r>
            <a:r>
              <a:rPr lang="de-DE" sz="9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: http://web.worldbank.org/archive/website01030/WEB/IMAGES/KAM_V4.PDF</a:t>
            </a:r>
            <a:endParaRPr lang="en-US" sz="900" dirty="0" err="1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1394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FCE578C-6653-4708-B4F3-03763E1DD4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14</a:t>
            </a:fld>
            <a:endParaRPr lang="de-DE" alt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C2A45D3-0DC5-423E-9444-44CCCD74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10D83A9-EB4A-4D3B-B5F9-6BAA2BCC876C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1342306" y="7704144"/>
            <a:ext cx="21608380" cy="5349841"/>
          </a:xfrm>
        </p:spPr>
        <p:txBody>
          <a:bodyPr/>
          <a:lstStyle/>
          <a:p>
            <a:r>
              <a:rPr lang="de-DE" dirty="0"/>
              <a:t>Yang </a:t>
            </a:r>
            <a:r>
              <a:rPr lang="de-DE" dirty="0" err="1"/>
              <a:t>sudah</a:t>
            </a:r>
            <a:r>
              <a:rPr lang="de-DE" dirty="0"/>
              <a:t> </a:t>
            </a:r>
            <a:r>
              <a:rPr lang="de-DE" dirty="0" err="1"/>
              <a:t>ada</a:t>
            </a:r>
            <a:r>
              <a:rPr lang="de-DE" dirty="0"/>
              <a:t> </a:t>
            </a:r>
            <a:r>
              <a:rPr lang="de-DE" dirty="0" err="1"/>
              <a:t>sejak</a:t>
            </a:r>
            <a:r>
              <a:rPr lang="de-DE" dirty="0"/>
              <a:t> 1980an-: </a:t>
            </a:r>
          </a:p>
          <a:p>
            <a:r>
              <a:rPr lang="de-DE" dirty="0"/>
              <a:t>- </a:t>
            </a:r>
            <a:r>
              <a:rPr lang="de-DE" dirty="0" err="1"/>
              <a:t>konsep</a:t>
            </a:r>
            <a:r>
              <a:rPr lang="de-DE" dirty="0"/>
              <a:t>: „</a:t>
            </a:r>
            <a:r>
              <a:rPr lang="de-DE" dirty="0" err="1"/>
              <a:t>knowledge-based</a:t>
            </a:r>
            <a:r>
              <a:rPr lang="de-DE" dirty="0"/>
              <a:t> </a:t>
            </a:r>
            <a:r>
              <a:rPr lang="de-DE" dirty="0" err="1"/>
              <a:t>society</a:t>
            </a:r>
            <a:r>
              <a:rPr lang="de-DE" dirty="0"/>
              <a:t>“, „</a:t>
            </a:r>
            <a:r>
              <a:rPr lang="de-DE" dirty="0" err="1"/>
              <a:t>knowledge</a:t>
            </a:r>
            <a:r>
              <a:rPr lang="de-DE" dirty="0"/>
              <a:t> </a:t>
            </a:r>
            <a:r>
              <a:rPr lang="de-DE" dirty="0" err="1"/>
              <a:t>economy</a:t>
            </a:r>
            <a:r>
              <a:rPr lang="de-DE" dirty="0"/>
              <a:t>“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fokus</a:t>
            </a:r>
            <a:r>
              <a:rPr lang="de-DE" dirty="0"/>
              <a:t> </a:t>
            </a:r>
            <a:r>
              <a:rPr lang="de-DE" dirty="0" err="1"/>
              <a:t>utama</a:t>
            </a:r>
            <a:r>
              <a:rPr lang="de-DE" dirty="0"/>
              <a:t> </a:t>
            </a:r>
            <a:r>
              <a:rPr lang="de-DE" dirty="0" err="1"/>
              <a:t>pada</a:t>
            </a:r>
            <a:r>
              <a:rPr lang="de-DE" dirty="0"/>
              <a:t> ICT </a:t>
            </a:r>
            <a:r>
              <a:rPr lang="de-DE" dirty="0" err="1"/>
              <a:t>sebagai</a:t>
            </a:r>
            <a:r>
              <a:rPr lang="de-DE" dirty="0"/>
              <a:t> </a:t>
            </a:r>
            <a:r>
              <a:rPr lang="de-DE" dirty="0" err="1"/>
              <a:t>teknologi</a:t>
            </a:r>
            <a:r>
              <a:rPr lang="de-DE" dirty="0"/>
              <a:t> </a:t>
            </a:r>
            <a:r>
              <a:rPr lang="de-DE" dirty="0" err="1"/>
              <a:t>utama</a:t>
            </a:r>
            <a:r>
              <a:rPr lang="de-DE" dirty="0"/>
              <a:t>, </a:t>
            </a:r>
            <a:r>
              <a:rPr lang="de-DE" dirty="0" err="1"/>
              <a:t>tetapi</a:t>
            </a:r>
            <a:r>
              <a:rPr lang="de-DE" dirty="0"/>
              <a:t> </a:t>
            </a:r>
            <a:r>
              <a:rPr lang="de-DE" dirty="0" err="1"/>
              <a:t>juga</a:t>
            </a:r>
            <a:r>
              <a:rPr lang="de-DE" dirty="0"/>
              <a:t> „</a:t>
            </a:r>
            <a:r>
              <a:rPr lang="de-DE" dirty="0" err="1"/>
              <a:t>knowledge</a:t>
            </a:r>
            <a:r>
              <a:rPr lang="de-DE" dirty="0"/>
              <a:t> </a:t>
            </a:r>
            <a:r>
              <a:rPr lang="de-DE" dirty="0" err="1"/>
              <a:t>society</a:t>
            </a:r>
            <a:r>
              <a:rPr lang="de-DE" dirty="0"/>
              <a:t>“ </a:t>
            </a:r>
            <a:r>
              <a:rPr lang="de-DE" dirty="0" err="1"/>
              <a:t>penting</a:t>
            </a:r>
            <a:endParaRPr lang="de-DE" dirty="0"/>
          </a:p>
          <a:p>
            <a:pPr marL="571500" indent="-571500">
              <a:buFontTx/>
              <a:buChar char="-"/>
            </a:pPr>
            <a:r>
              <a:rPr lang="de-DE" dirty="0"/>
              <a:t>Strategic ICT Roadmap </a:t>
            </a:r>
            <a:r>
              <a:rPr lang="de-DE" dirty="0" err="1"/>
              <a:t>for</a:t>
            </a:r>
            <a:r>
              <a:rPr lang="de-DE" dirty="0"/>
              <a:t> Malaysia, National Information Technology Council, </a:t>
            </a:r>
            <a:r>
              <a:rPr lang="de-DE" dirty="0" err="1"/>
              <a:t>sejak</a:t>
            </a:r>
            <a:r>
              <a:rPr lang="de-DE" dirty="0"/>
              <a:t> </a:t>
            </a:r>
            <a:r>
              <a:rPr lang="de-DE" dirty="0" err="1"/>
              <a:t>Pelan</a:t>
            </a:r>
            <a:r>
              <a:rPr lang="de-DE" dirty="0"/>
              <a:t> Malaysia ke-6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pelbagai</a:t>
            </a:r>
            <a:r>
              <a:rPr lang="de-DE" dirty="0"/>
              <a:t> </a:t>
            </a:r>
            <a:r>
              <a:rPr lang="de-DE" dirty="0" err="1"/>
              <a:t>proyek</a:t>
            </a:r>
            <a:r>
              <a:rPr lang="de-DE" dirty="0"/>
              <a:t> </a:t>
            </a:r>
            <a:r>
              <a:rPr lang="de-DE" dirty="0" err="1"/>
              <a:t>seperti</a:t>
            </a:r>
            <a:r>
              <a:rPr lang="de-DE" dirty="0"/>
              <a:t> </a:t>
            </a:r>
            <a:r>
              <a:rPr lang="de-DE" dirty="0" err="1"/>
              <a:t>Cyberjaya</a:t>
            </a:r>
            <a:r>
              <a:rPr lang="de-DE" dirty="0"/>
              <a:t>/</a:t>
            </a:r>
            <a:r>
              <a:rPr lang="de-DE" dirty="0" err="1"/>
              <a:t>Putrajaya</a:t>
            </a:r>
            <a:r>
              <a:rPr lang="de-DE" dirty="0"/>
              <a:t>, Multimedia Super </a:t>
            </a:r>
            <a:r>
              <a:rPr lang="de-DE" dirty="0" err="1"/>
              <a:t>Corridor</a:t>
            </a:r>
            <a:r>
              <a:rPr lang="de-DE" dirty="0"/>
              <a:t>, MMU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Termasuk</a:t>
            </a:r>
            <a:r>
              <a:rPr lang="de-DE" dirty="0"/>
              <a:t>: electronic </a:t>
            </a:r>
            <a:r>
              <a:rPr lang="de-DE" dirty="0" err="1"/>
              <a:t>government</a:t>
            </a:r>
            <a:r>
              <a:rPr lang="de-DE" dirty="0"/>
              <a:t>, smart </a:t>
            </a:r>
            <a:r>
              <a:rPr lang="de-DE" dirty="0" err="1"/>
              <a:t>school</a:t>
            </a:r>
            <a:r>
              <a:rPr lang="de-DE" dirty="0"/>
              <a:t>, </a:t>
            </a:r>
            <a:r>
              <a:rPr lang="de-DE" dirty="0" err="1"/>
              <a:t>telehealth</a:t>
            </a:r>
            <a:r>
              <a:rPr lang="de-DE" dirty="0"/>
              <a:t>, e-business, </a:t>
            </a:r>
            <a:r>
              <a:rPr lang="de-DE" dirty="0" err="1"/>
              <a:t>technopreneur</a:t>
            </a:r>
            <a:r>
              <a:rPr lang="de-DE" dirty="0"/>
              <a:t> </a:t>
            </a:r>
            <a:r>
              <a:rPr lang="de-DE" dirty="0" err="1"/>
              <a:t>development</a:t>
            </a:r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F8027FD-D79D-4588-B018-BE241CCE1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Penerapan</a:t>
            </a:r>
            <a:r>
              <a:rPr lang="de-DE" dirty="0"/>
              <a:t> ICT </a:t>
            </a:r>
            <a:r>
              <a:rPr lang="de-DE" dirty="0" err="1"/>
              <a:t>sebagai</a:t>
            </a:r>
            <a:r>
              <a:rPr lang="de-DE" dirty="0"/>
              <a:t> </a:t>
            </a:r>
            <a:r>
              <a:rPr lang="de-DE" dirty="0" err="1"/>
              <a:t>dasar</a:t>
            </a:r>
            <a:r>
              <a:rPr lang="de-DE" dirty="0"/>
              <a:t> </a:t>
            </a:r>
            <a:r>
              <a:rPr lang="de-DE" dirty="0" err="1"/>
              <a:t>strategi</a:t>
            </a:r>
            <a:r>
              <a:rPr lang="de-DE" dirty="0"/>
              <a:t> Malaysia,1980an-</a:t>
            </a:r>
            <a:endParaRPr lang="en-US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D817D9B-488D-4A80-A7F7-7B026F791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0840" y="2448030"/>
            <a:ext cx="8860729" cy="4146313"/>
          </a:xfrm>
          <a:prstGeom prst="rect">
            <a:avLst/>
          </a:prstGeom>
        </p:spPr>
      </p:pic>
      <p:pic>
        <p:nvPicPr>
          <p:cNvPr id="8" name="Inhaltsplatzhalter 5">
            <a:extLst>
              <a:ext uri="{FF2B5EF4-FFF2-40B4-BE49-F238E27FC236}">
                <a16:creationId xmlns:a16="http://schemas.microsoft.com/office/drawing/2014/main" id="{DD666253-1801-428D-8D07-E219CF6E7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3968" y="1849466"/>
            <a:ext cx="10153128" cy="5989492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8D53B436-715E-498C-88F4-9A17E1C90050}"/>
              </a:ext>
            </a:extLst>
          </p:cNvPr>
          <p:cNvSpPr txBox="1"/>
          <p:nvPr/>
        </p:nvSpPr>
        <p:spPr>
          <a:xfrm>
            <a:off x="14748803" y="8075604"/>
            <a:ext cx="506901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Sumber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: MOSTI 2007,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hal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. 3, www.unapcict.org/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ecohub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/resources/strategic-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ict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-roadmap...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malaysia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/at.../attachment1</a:t>
            </a:r>
          </a:p>
        </p:txBody>
      </p:sp>
    </p:spTree>
    <p:extLst>
      <p:ext uri="{BB962C8B-B14F-4D97-AF65-F5344CB8AC3E}">
        <p14:creationId xmlns:p14="http://schemas.microsoft.com/office/powerpoint/2010/main" val="2210072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75E2E24-FFD4-40FD-A1FF-81BB2EDD26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15</a:t>
            </a:fld>
            <a:endParaRPr lang="de-DE" alt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BDBF068-DAC6-423D-8510-EB9C7CF55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0EF13AE-A62B-4AA2-B9C1-524630398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Pertanyaan</a:t>
            </a:r>
            <a:r>
              <a:rPr lang="de-DE" dirty="0"/>
              <a:t> </a:t>
            </a:r>
            <a:r>
              <a:rPr lang="de-DE" dirty="0" err="1"/>
              <a:t>untuk</a:t>
            </a:r>
            <a:r>
              <a:rPr lang="de-DE" dirty="0"/>
              <a:t> </a:t>
            </a:r>
            <a:r>
              <a:rPr lang="de-DE" dirty="0" err="1"/>
              <a:t>diskusi</a:t>
            </a:r>
            <a:r>
              <a:rPr lang="de-DE" dirty="0"/>
              <a:t>: RI4 </a:t>
            </a:r>
            <a:r>
              <a:rPr lang="de-DE" dirty="0" err="1"/>
              <a:t>sama</a:t>
            </a:r>
            <a:r>
              <a:rPr lang="de-DE" dirty="0"/>
              <a:t> </a:t>
            </a:r>
            <a:r>
              <a:rPr lang="de-DE" dirty="0" err="1"/>
              <a:t>dengan</a:t>
            </a:r>
            <a:r>
              <a:rPr lang="de-DE" dirty="0"/>
              <a:t> </a:t>
            </a:r>
            <a:r>
              <a:rPr lang="de-DE" dirty="0" err="1"/>
              <a:t>Gelombang</a:t>
            </a:r>
            <a:r>
              <a:rPr lang="de-DE" dirty="0"/>
              <a:t> </a:t>
            </a:r>
            <a:r>
              <a:rPr lang="de-DE" dirty="0" err="1"/>
              <a:t>Kondratiev</a:t>
            </a:r>
            <a:r>
              <a:rPr lang="de-DE" dirty="0"/>
              <a:t> 5? </a:t>
            </a:r>
            <a:r>
              <a:rPr lang="de-DE" dirty="0" err="1"/>
              <a:t>Atau</a:t>
            </a:r>
            <a:r>
              <a:rPr lang="de-DE" dirty="0"/>
              <a:t> </a:t>
            </a:r>
            <a:r>
              <a:rPr lang="de-DE" dirty="0" err="1"/>
              <a:t>Gelombang</a:t>
            </a:r>
            <a:r>
              <a:rPr lang="de-DE" dirty="0"/>
              <a:t> </a:t>
            </a:r>
            <a:r>
              <a:rPr lang="de-DE" dirty="0" err="1"/>
              <a:t>baru</a:t>
            </a:r>
            <a:r>
              <a:rPr lang="de-DE" dirty="0"/>
              <a:t>?</a:t>
            </a:r>
            <a:endParaRPr lang="en-US" dirty="0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6D06F8D2-B60E-4637-9546-B4923D53C522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2254896" y="2624753"/>
            <a:ext cx="12162159" cy="569119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38A9AFDD-9EF3-4D02-AAD2-F624D8F06137}"/>
              </a:ext>
            </a:extLst>
          </p:cNvPr>
          <p:cNvSpPr txBox="1"/>
          <p:nvPr/>
        </p:nvSpPr>
        <p:spPr>
          <a:xfrm>
            <a:off x="15418188" y="2377194"/>
            <a:ext cx="7704856" cy="889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Setiap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Gelombang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Kondratiev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ikut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inovasi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dasar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utama</a:t>
            </a:r>
            <a:endParaRPr lang="de-DE" sz="44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571500" indent="-571500">
              <a:buFontTx/>
              <a:buChar char="-"/>
            </a:pP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D: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Depresi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dari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gelombang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sebelumnya</a:t>
            </a:r>
            <a:endParaRPr lang="de-DE" sz="44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571500" indent="-571500">
              <a:buFontTx/>
              <a:buChar char="-"/>
            </a:pP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E: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Inovasi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dasar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baru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,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awal-awal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kurang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diperhatikan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,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terus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semakin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populer</a:t>
            </a:r>
            <a:endParaRPr lang="de-DE" sz="44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571500" indent="-571500">
              <a:buFontTx/>
              <a:buChar char="-"/>
            </a:pP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P: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pertumbuhan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berterusan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,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peluasan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inovasi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dasar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ke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semua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pelosok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ekonomi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dunia</a:t>
            </a:r>
            <a:endParaRPr lang="de-DE" sz="44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571500" indent="-571500">
              <a:buFontTx/>
              <a:buChar char="-"/>
            </a:pP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R: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recession</a:t>
            </a:r>
            <a:endParaRPr lang="de-DE" sz="44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571500" indent="-571500">
              <a:buFontTx/>
              <a:buChar char="-"/>
            </a:pPr>
            <a:endParaRPr lang="de-DE" sz="44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571500" indent="-571500">
              <a:buFontTx/>
              <a:buChar char="-"/>
            </a:pPr>
            <a:endParaRPr lang="en-US" sz="4400" dirty="0" err="1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7A8172F-5DEE-4D54-A924-6BB8CB405B0C}"/>
              </a:ext>
            </a:extLst>
          </p:cNvPr>
          <p:cNvSpPr txBox="1"/>
          <p:nvPr/>
        </p:nvSpPr>
        <p:spPr>
          <a:xfrm>
            <a:off x="2470920" y="9450288"/>
            <a:ext cx="12385376" cy="3528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Apakah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RI4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adalah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teknologi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dasar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yang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jauh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berbeza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dari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ICT?</a:t>
            </a:r>
          </a:p>
          <a:p>
            <a:pPr marL="571500" indent="-571500">
              <a:buFontTx/>
              <a:buChar char="-"/>
            </a:pP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Kalau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ya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: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memang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era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baru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(Internet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of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Things + Internet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of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Services)</a:t>
            </a:r>
          </a:p>
          <a:p>
            <a:pPr marL="571500" indent="-571500">
              <a:buFontTx/>
              <a:buChar char="-"/>
            </a:pP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Kalau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tidak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: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mungkin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hanya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puncak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dari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Kondratiev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ICT?</a:t>
            </a:r>
            <a:endParaRPr lang="en-US" sz="4400" dirty="0" err="1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89795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01F055DA-3F84-41F4-B2A5-41F363A7B5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16</a:t>
            </a:fld>
            <a:endParaRPr lang="de-DE" alt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87F4833-E4C4-4FCB-B645-FBF28B349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490198F-A7C7-4BC8-A9CC-DA0C63515296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1865376" y="1933575"/>
            <a:ext cx="20356141" cy="9848850"/>
          </a:xfrm>
        </p:spPr>
        <p:txBody>
          <a:bodyPr/>
          <a:lstStyle/>
          <a:p>
            <a:r>
              <a:rPr lang="de-DE" dirty="0" err="1"/>
              <a:t>Kalau</a:t>
            </a:r>
            <a:r>
              <a:rPr lang="de-DE" dirty="0"/>
              <a:t> </a:t>
            </a:r>
            <a:r>
              <a:rPr lang="de-DE" dirty="0" err="1"/>
              <a:t>Revolusi</a:t>
            </a:r>
            <a:r>
              <a:rPr lang="de-DE" dirty="0"/>
              <a:t> </a:t>
            </a:r>
            <a:r>
              <a:rPr lang="de-DE" dirty="0" err="1"/>
              <a:t>Industri</a:t>
            </a:r>
            <a:r>
              <a:rPr lang="de-DE" dirty="0"/>
              <a:t> 4.0 </a:t>
            </a:r>
            <a:r>
              <a:rPr lang="de-DE" dirty="0" err="1"/>
              <a:t>hanya</a:t>
            </a:r>
            <a:r>
              <a:rPr lang="de-DE" dirty="0"/>
              <a:t> </a:t>
            </a:r>
            <a:r>
              <a:rPr lang="de-DE" dirty="0" err="1"/>
              <a:t>lanjutan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puncak</a:t>
            </a:r>
            <a:r>
              <a:rPr lang="de-DE" dirty="0"/>
              <a:t> </a:t>
            </a:r>
            <a:r>
              <a:rPr lang="de-DE" dirty="0" err="1"/>
              <a:t>dari</a:t>
            </a:r>
            <a:r>
              <a:rPr lang="de-DE" dirty="0"/>
              <a:t> </a:t>
            </a:r>
            <a:r>
              <a:rPr lang="de-DE" dirty="0" err="1"/>
              <a:t>Gelombang</a:t>
            </a:r>
            <a:r>
              <a:rPr lang="de-DE" dirty="0"/>
              <a:t> </a:t>
            </a:r>
            <a:r>
              <a:rPr lang="de-DE" dirty="0" err="1"/>
              <a:t>Kondratiev</a:t>
            </a:r>
            <a:r>
              <a:rPr lang="de-DE" dirty="0"/>
              <a:t> 5: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Situasi</a:t>
            </a:r>
            <a:r>
              <a:rPr lang="de-DE" dirty="0"/>
              <a:t> </a:t>
            </a:r>
            <a:r>
              <a:rPr lang="de-DE" dirty="0" err="1"/>
              <a:t>pada</a:t>
            </a:r>
            <a:r>
              <a:rPr lang="de-DE" dirty="0"/>
              <a:t> </a:t>
            </a:r>
            <a:r>
              <a:rPr lang="de-DE" dirty="0" err="1"/>
              <a:t>dasarnya</a:t>
            </a:r>
            <a:r>
              <a:rPr lang="de-DE" dirty="0"/>
              <a:t> </a:t>
            </a:r>
            <a:r>
              <a:rPr lang="de-DE" dirty="0" err="1"/>
              <a:t>sama</a:t>
            </a:r>
            <a:r>
              <a:rPr lang="de-DE" dirty="0"/>
              <a:t> </a:t>
            </a:r>
            <a:r>
              <a:rPr lang="de-DE" dirty="0" err="1"/>
              <a:t>dengan</a:t>
            </a:r>
            <a:r>
              <a:rPr lang="de-DE" dirty="0"/>
              <a:t> </a:t>
            </a:r>
            <a:r>
              <a:rPr lang="de-DE" dirty="0" err="1"/>
              <a:t>keadaan</a:t>
            </a:r>
            <a:r>
              <a:rPr lang="de-DE" dirty="0"/>
              <a:t> </a:t>
            </a:r>
            <a:r>
              <a:rPr lang="de-DE" dirty="0" err="1"/>
              <a:t>pada</a:t>
            </a:r>
            <a:r>
              <a:rPr lang="de-DE" dirty="0"/>
              <a:t> </a:t>
            </a:r>
            <a:r>
              <a:rPr lang="de-DE" dirty="0" err="1"/>
              <a:t>tahun</a:t>
            </a:r>
            <a:r>
              <a:rPr lang="de-DE" dirty="0"/>
              <a:t> 1980an </a:t>
            </a:r>
            <a:r>
              <a:rPr lang="de-DE" dirty="0" err="1"/>
              <a:t>dan</a:t>
            </a:r>
            <a:r>
              <a:rPr lang="de-DE" dirty="0"/>
              <a:t> 1990an</a:t>
            </a:r>
          </a:p>
          <a:p>
            <a:pPr marL="571500" indent="-571500">
              <a:buFontTx/>
              <a:buChar char="-"/>
            </a:pPr>
            <a:r>
              <a:rPr lang="de-DE" dirty="0"/>
              <a:t>Yang </a:t>
            </a:r>
            <a:r>
              <a:rPr lang="de-DE" dirty="0" err="1"/>
              <a:t>berbeza</a:t>
            </a:r>
            <a:r>
              <a:rPr lang="de-DE" dirty="0"/>
              <a:t>: </a:t>
            </a:r>
            <a:r>
              <a:rPr lang="de-DE" dirty="0" err="1"/>
              <a:t>pergeseran</a:t>
            </a:r>
            <a:r>
              <a:rPr lang="de-DE" dirty="0"/>
              <a:t> </a:t>
            </a:r>
            <a:r>
              <a:rPr lang="de-DE" dirty="0" err="1"/>
              <a:t>kuasa</a:t>
            </a:r>
            <a:r>
              <a:rPr lang="de-DE" dirty="0"/>
              <a:t> </a:t>
            </a:r>
            <a:r>
              <a:rPr lang="de-DE" dirty="0" err="1"/>
              <a:t>ekonomi</a:t>
            </a:r>
            <a:r>
              <a:rPr lang="de-DE" dirty="0"/>
              <a:t> </a:t>
            </a:r>
            <a:r>
              <a:rPr lang="de-DE" dirty="0" err="1"/>
              <a:t>dunia</a:t>
            </a:r>
            <a:r>
              <a:rPr lang="de-DE" dirty="0"/>
              <a:t> </a:t>
            </a:r>
            <a:r>
              <a:rPr lang="de-DE" dirty="0" err="1"/>
              <a:t>sejak</a:t>
            </a:r>
            <a:r>
              <a:rPr lang="de-DE" dirty="0"/>
              <a:t> </a:t>
            </a:r>
            <a:r>
              <a:rPr lang="de-DE" dirty="0" err="1"/>
              <a:t>tahun</a:t>
            </a:r>
            <a:r>
              <a:rPr lang="de-DE" dirty="0"/>
              <a:t> 1980an: </a:t>
            </a:r>
            <a:r>
              <a:rPr lang="de-DE" dirty="0" err="1"/>
              <a:t>kebangkitan</a:t>
            </a:r>
            <a:r>
              <a:rPr lang="de-DE" dirty="0"/>
              <a:t> China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Mandarin </a:t>
            </a:r>
            <a:r>
              <a:rPr lang="de-DE" dirty="0" err="1"/>
              <a:t>sebagai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ilmu</a:t>
            </a:r>
            <a:r>
              <a:rPr lang="de-DE" dirty="0"/>
              <a:t>, </a:t>
            </a:r>
            <a:r>
              <a:rPr lang="de-DE" dirty="0" err="1"/>
              <a:t>kebangkitan</a:t>
            </a:r>
            <a:r>
              <a:rPr lang="de-DE" dirty="0"/>
              <a:t> Indonesia </a:t>
            </a:r>
            <a:r>
              <a:rPr lang="de-DE" dirty="0" err="1"/>
              <a:t>dan</a:t>
            </a:r>
            <a:r>
              <a:rPr lang="de-DE" dirty="0"/>
              <a:t> ASEAN (Vietnam </a:t>
            </a:r>
            <a:r>
              <a:rPr lang="de-DE" dirty="0" err="1"/>
              <a:t>dll</a:t>
            </a:r>
            <a:r>
              <a:rPr lang="de-DE" dirty="0"/>
              <a:t>.) = </a:t>
            </a:r>
          </a:p>
          <a:p>
            <a:pPr marL="571500" indent="-571500">
              <a:buFontTx/>
              <a:buChar char="-"/>
            </a:pPr>
            <a:r>
              <a:rPr lang="de-DE" b="1" dirty="0" err="1"/>
              <a:t>Bahasa</a:t>
            </a:r>
            <a:r>
              <a:rPr lang="de-DE" b="1" dirty="0"/>
              <a:t> Indonesia, Thai, Vietnam, </a:t>
            </a:r>
            <a:r>
              <a:rPr lang="de-DE" b="1" dirty="0" err="1"/>
              <a:t>Melayu</a:t>
            </a:r>
            <a:r>
              <a:rPr lang="de-DE" b="1" dirty="0"/>
              <a:t> </a:t>
            </a:r>
            <a:r>
              <a:rPr lang="de-DE" b="1" dirty="0" err="1"/>
              <a:t>semakin</a:t>
            </a:r>
            <a:r>
              <a:rPr lang="de-DE" b="1" dirty="0"/>
              <a:t> </a:t>
            </a:r>
            <a:r>
              <a:rPr lang="de-DE" b="1" dirty="0" err="1"/>
              <a:t>penting</a:t>
            </a:r>
            <a:endParaRPr lang="de-DE" b="1" dirty="0"/>
          </a:p>
          <a:p>
            <a:pPr marL="571500" indent="-571500">
              <a:buFontTx/>
              <a:buChar char="-"/>
            </a:pPr>
            <a:r>
              <a:rPr lang="de-DE" dirty="0" err="1"/>
              <a:t>Perhatian</a:t>
            </a:r>
            <a:r>
              <a:rPr lang="de-DE" dirty="0"/>
              <a:t> </a:t>
            </a:r>
            <a:r>
              <a:rPr lang="de-DE" dirty="0" err="1"/>
              <a:t>pada</a:t>
            </a:r>
            <a:r>
              <a:rPr lang="de-DE" dirty="0"/>
              <a:t> </a:t>
            </a:r>
            <a:r>
              <a:rPr lang="de-DE" dirty="0" err="1"/>
              <a:t>inovasi</a:t>
            </a:r>
            <a:r>
              <a:rPr lang="de-DE" dirty="0"/>
              <a:t> </a:t>
            </a:r>
            <a:r>
              <a:rPr lang="de-DE" dirty="0" err="1"/>
              <a:t>teknologi</a:t>
            </a:r>
            <a:r>
              <a:rPr lang="de-DE" dirty="0"/>
              <a:t> </a:t>
            </a:r>
            <a:r>
              <a:rPr lang="de-DE" dirty="0" err="1"/>
              <a:t>dasar</a:t>
            </a:r>
            <a:r>
              <a:rPr lang="de-DE" dirty="0"/>
              <a:t> </a:t>
            </a:r>
            <a:r>
              <a:rPr lang="de-DE" dirty="0" err="1"/>
              <a:t>baru</a:t>
            </a:r>
            <a:r>
              <a:rPr lang="de-DE" dirty="0"/>
              <a:t>, </a:t>
            </a:r>
            <a:r>
              <a:rPr lang="de-DE" dirty="0" err="1"/>
              <a:t>misalnya</a:t>
            </a:r>
            <a:r>
              <a:rPr lang="de-DE" dirty="0"/>
              <a:t> </a:t>
            </a:r>
            <a:r>
              <a:rPr lang="de-DE" dirty="0" err="1"/>
              <a:t>teknologi</a:t>
            </a:r>
            <a:r>
              <a:rPr lang="de-DE" dirty="0"/>
              <a:t> </a:t>
            </a:r>
            <a:r>
              <a:rPr lang="de-DE" dirty="0" err="1"/>
              <a:t>hijau</a:t>
            </a:r>
            <a:r>
              <a:rPr lang="de-DE" dirty="0"/>
              <a:t> </a:t>
            </a:r>
            <a:r>
              <a:rPr lang="de-DE" dirty="0" err="1"/>
              <a:t>dll</a:t>
            </a:r>
            <a:r>
              <a:rPr lang="de-DE" dirty="0"/>
              <a:t>. (</a:t>
            </a:r>
            <a:r>
              <a:rPr lang="de-DE" dirty="0" err="1"/>
              <a:t>Kondratiev</a:t>
            </a:r>
            <a:r>
              <a:rPr lang="de-DE" dirty="0"/>
              <a:t> 6?)</a:t>
            </a:r>
          </a:p>
          <a:p>
            <a:pPr marL="571500" indent="-571500">
              <a:buFontTx/>
              <a:buChar char="-"/>
            </a:pPr>
            <a:endParaRPr lang="de-DE" dirty="0"/>
          </a:p>
          <a:p>
            <a:r>
              <a:rPr lang="de-DE" dirty="0" err="1"/>
              <a:t>Kalau</a:t>
            </a:r>
            <a:r>
              <a:rPr lang="de-DE" dirty="0"/>
              <a:t> </a:t>
            </a:r>
            <a:r>
              <a:rPr lang="de-DE" dirty="0" err="1"/>
              <a:t>Revolusi</a:t>
            </a:r>
            <a:r>
              <a:rPr lang="de-DE" dirty="0"/>
              <a:t> </a:t>
            </a:r>
            <a:r>
              <a:rPr lang="de-DE" dirty="0" err="1"/>
              <a:t>Industri</a:t>
            </a:r>
            <a:r>
              <a:rPr lang="de-DE" dirty="0"/>
              <a:t> 4.0 </a:t>
            </a:r>
            <a:r>
              <a:rPr lang="de-DE" dirty="0" err="1"/>
              <a:t>memang</a:t>
            </a:r>
            <a:r>
              <a:rPr lang="de-DE" dirty="0"/>
              <a:t> </a:t>
            </a:r>
            <a:r>
              <a:rPr lang="de-DE" dirty="0" err="1"/>
              <a:t>inovasi</a:t>
            </a:r>
            <a:r>
              <a:rPr lang="de-DE" dirty="0"/>
              <a:t> </a:t>
            </a:r>
            <a:r>
              <a:rPr lang="de-DE" dirty="0" err="1"/>
              <a:t>dasar</a:t>
            </a:r>
            <a:r>
              <a:rPr lang="de-DE" dirty="0"/>
              <a:t> </a:t>
            </a:r>
            <a:r>
              <a:rPr lang="de-DE" dirty="0" err="1"/>
              <a:t>untuk</a:t>
            </a:r>
            <a:r>
              <a:rPr lang="de-DE" dirty="0"/>
              <a:t> </a:t>
            </a:r>
            <a:r>
              <a:rPr lang="de-DE" dirty="0" err="1"/>
              <a:t>Kondratiev</a:t>
            </a:r>
            <a:r>
              <a:rPr lang="de-DE" dirty="0"/>
              <a:t> 6 </a:t>
            </a:r>
            <a:r>
              <a:rPr lang="de-DE" dirty="0" err="1"/>
              <a:t>yang</a:t>
            </a:r>
            <a:r>
              <a:rPr lang="de-DE" dirty="0"/>
              <a:t> </a:t>
            </a:r>
            <a:r>
              <a:rPr lang="de-DE" dirty="0" err="1"/>
              <a:t>baru</a:t>
            </a:r>
            <a:r>
              <a:rPr lang="de-DE" dirty="0"/>
              <a:t>: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Penting</a:t>
            </a:r>
            <a:r>
              <a:rPr lang="de-DE" dirty="0"/>
              <a:t> </a:t>
            </a:r>
            <a:r>
              <a:rPr lang="de-DE" dirty="0" err="1"/>
              <a:t>untuk</a:t>
            </a:r>
            <a:r>
              <a:rPr lang="de-DE" dirty="0"/>
              <a:t> </a:t>
            </a:r>
            <a:r>
              <a:rPr lang="de-DE" dirty="0" err="1"/>
              <a:t>melihat</a:t>
            </a:r>
            <a:r>
              <a:rPr lang="de-DE" dirty="0"/>
              <a:t> </a:t>
            </a:r>
            <a:r>
              <a:rPr lang="de-DE" dirty="0" err="1"/>
              <a:t>dua</a:t>
            </a:r>
            <a:r>
              <a:rPr lang="de-DE" dirty="0"/>
              <a:t> </a:t>
            </a:r>
            <a:r>
              <a:rPr lang="de-DE" dirty="0" err="1"/>
              <a:t>aspek</a:t>
            </a:r>
            <a:r>
              <a:rPr lang="de-DE" dirty="0"/>
              <a:t> </a:t>
            </a:r>
            <a:r>
              <a:rPr lang="de-DE" dirty="0" err="1"/>
              <a:t>dari</a:t>
            </a:r>
            <a:r>
              <a:rPr lang="de-DE" dirty="0"/>
              <a:t> </a:t>
            </a:r>
            <a:r>
              <a:rPr lang="de-DE" dirty="0" err="1"/>
              <a:t>konsep</a:t>
            </a:r>
            <a:r>
              <a:rPr lang="de-DE" dirty="0"/>
              <a:t>: „Internet </a:t>
            </a:r>
            <a:r>
              <a:rPr lang="de-DE" dirty="0" err="1"/>
              <a:t>of</a:t>
            </a:r>
            <a:r>
              <a:rPr lang="de-DE" dirty="0"/>
              <a:t> Things“ </a:t>
            </a:r>
            <a:r>
              <a:rPr lang="de-DE" dirty="0" err="1"/>
              <a:t>dan</a:t>
            </a:r>
            <a:r>
              <a:rPr lang="de-DE" dirty="0"/>
              <a:t> „Internet </a:t>
            </a:r>
            <a:r>
              <a:rPr lang="de-DE" dirty="0" err="1"/>
              <a:t>of</a:t>
            </a:r>
            <a:r>
              <a:rPr lang="de-DE" dirty="0"/>
              <a:t> Services“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Dalam</a:t>
            </a:r>
            <a:r>
              <a:rPr lang="de-DE" dirty="0"/>
              <a:t> Internet </a:t>
            </a:r>
            <a:r>
              <a:rPr lang="de-DE" dirty="0" err="1"/>
              <a:t>of</a:t>
            </a:r>
            <a:r>
              <a:rPr lang="de-DE" dirty="0"/>
              <a:t> Things: </a:t>
            </a:r>
            <a:r>
              <a:rPr lang="de-DE" dirty="0" err="1"/>
              <a:t>dunia</a:t>
            </a:r>
            <a:r>
              <a:rPr lang="de-DE" dirty="0"/>
              <a:t> </a:t>
            </a:r>
            <a:r>
              <a:rPr lang="de-DE" dirty="0" err="1"/>
              <a:t>robot</a:t>
            </a:r>
            <a:r>
              <a:rPr lang="de-DE" dirty="0"/>
              <a:t>,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Inggeris</a:t>
            </a:r>
            <a:r>
              <a:rPr lang="de-DE" dirty="0"/>
              <a:t> </a:t>
            </a:r>
            <a:r>
              <a:rPr lang="de-DE" dirty="0" err="1"/>
              <a:t>sebagai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ICT global?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Dalam</a:t>
            </a:r>
            <a:r>
              <a:rPr lang="de-DE" dirty="0"/>
              <a:t> Internet </a:t>
            </a:r>
            <a:r>
              <a:rPr lang="de-DE" dirty="0" err="1"/>
              <a:t>of</a:t>
            </a:r>
            <a:r>
              <a:rPr lang="de-DE" dirty="0"/>
              <a:t> Services: </a:t>
            </a:r>
            <a:r>
              <a:rPr lang="de-DE" b="1" dirty="0" err="1"/>
              <a:t>bahasa-bahasa</a:t>
            </a:r>
            <a:r>
              <a:rPr lang="de-DE" b="1" dirty="0"/>
              <a:t> </a:t>
            </a:r>
            <a:r>
              <a:rPr lang="de-DE" b="1" dirty="0" err="1"/>
              <a:t>yang</a:t>
            </a:r>
            <a:r>
              <a:rPr lang="de-DE" b="1" dirty="0"/>
              <a:t> </a:t>
            </a:r>
            <a:r>
              <a:rPr lang="de-DE" b="1" dirty="0" err="1"/>
              <a:t>ditutur</a:t>
            </a:r>
            <a:r>
              <a:rPr lang="de-DE" b="1" dirty="0"/>
              <a:t> </a:t>
            </a:r>
            <a:r>
              <a:rPr lang="de-DE" b="1" dirty="0" err="1"/>
              <a:t>pelanggan</a:t>
            </a:r>
            <a:r>
              <a:rPr lang="de-DE" b="1" dirty="0"/>
              <a:t> </a:t>
            </a:r>
            <a:r>
              <a:rPr lang="de-DE" b="1" dirty="0" err="1"/>
              <a:t>semakin</a:t>
            </a:r>
            <a:r>
              <a:rPr lang="de-DE" b="1" dirty="0"/>
              <a:t> </a:t>
            </a:r>
            <a:r>
              <a:rPr lang="de-DE" b="1" dirty="0" err="1"/>
              <a:t>penting</a:t>
            </a:r>
            <a:r>
              <a:rPr lang="de-DE" dirty="0"/>
              <a:t>, </a:t>
            </a:r>
            <a:r>
              <a:rPr lang="de-DE" dirty="0" err="1"/>
              <a:t>termasuk</a:t>
            </a:r>
            <a:r>
              <a:rPr lang="de-DE" dirty="0"/>
              <a:t> </a:t>
            </a:r>
            <a:r>
              <a:rPr lang="de-DE" dirty="0" err="1"/>
              <a:t>pelanggan</a:t>
            </a:r>
            <a:r>
              <a:rPr lang="de-DE" dirty="0"/>
              <a:t> di Indonesia, Malaysia, China, Jepun, Korea </a:t>
            </a:r>
            <a:r>
              <a:rPr lang="de-DE" dirty="0" err="1"/>
              <a:t>dll</a:t>
            </a:r>
            <a:r>
              <a:rPr lang="de-DE" dirty="0"/>
              <a:t>. 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proses</a:t>
            </a:r>
            <a:r>
              <a:rPr lang="de-DE" dirty="0"/>
              <a:t> </a:t>
            </a:r>
            <a:r>
              <a:rPr lang="de-DE" dirty="0" err="1"/>
              <a:t>linguistik</a:t>
            </a:r>
            <a:r>
              <a:rPr lang="de-DE" dirty="0"/>
              <a:t> </a:t>
            </a:r>
            <a:r>
              <a:rPr lang="de-DE" dirty="0" err="1"/>
              <a:t>yang</a:t>
            </a:r>
            <a:r>
              <a:rPr lang="de-DE" dirty="0"/>
              <a:t> </a:t>
            </a:r>
            <a:r>
              <a:rPr lang="de-DE" dirty="0" err="1"/>
              <a:t>menarik</a:t>
            </a:r>
            <a:r>
              <a:rPr lang="de-DE" dirty="0"/>
              <a:t>, </a:t>
            </a:r>
            <a:r>
              <a:rPr lang="de-DE" dirty="0" err="1"/>
              <a:t>bidang</a:t>
            </a:r>
            <a:r>
              <a:rPr lang="de-DE" dirty="0"/>
              <a:t> </a:t>
            </a:r>
            <a:r>
              <a:rPr lang="de-DE" dirty="0" err="1"/>
              <a:t>baru</a:t>
            </a:r>
            <a:r>
              <a:rPr lang="de-DE" dirty="0"/>
              <a:t> </a:t>
            </a:r>
            <a:r>
              <a:rPr lang="de-DE" dirty="0" err="1"/>
              <a:t>untuk</a:t>
            </a:r>
            <a:r>
              <a:rPr lang="de-DE" dirty="0"/>
              <a:t> </a:t>
            </a:r>
            <a:r>
              <a:rPr lang="de-DE" dirty="0" err="1"/>
              <a:t>ilmu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budaya</a:t>
            </a:r>
            <a:r>
              <a:rPr lang="de-DE" dirty="0"/>
              <a:t>, </a:t>
            </a:r>
            <a:r>
              <a:rPr lang="de-DE" dirty="0" err="1"/>
              <a:t>termasuk</a:t>
            </a:r>
            <a:r>
              <a:rPr lang="de-DE" dirty="0"/>
              <a:t> </a:t>
            </a:r>
            <a:r>
              <a:rPr lang="de-DE" dirty="0" err="1"/>
              <a:t>implikasi</a:t>
            </a:r>
            <a:r>
              <a:rPr lang="de-DE" dirty="0"/>
              <a:t> </a:t>
            </a:r>
            <a:r>
              <a:rPr lang="de-DE" dirty="0" err="1"/>
              <a:t>untuk</a:t>
            </a:r>
            <a:r>
              <a:rPr lang="de-DE" dirty="0"/>
              <a:t> </a:t>
            </a:r>
            <a:r>
              <a:rPr lang="de-DE" dirty="0" err="1"/>
              <a:t>bidang</a:t>
            </a:r>
            <a:r>
              <a:rPr lang="de-DE" dirty="0"/>
              <a:t> </a:t>
            </a:r>
            <a:r>
              <a:rPr lang="de-DE" dirty="0" err="1"/>
              <a:t>sosiolinguistik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peristilahan</a:t>
            </a:r>
            <a:r>
              <a:rPr lang="de-DE" dirty="0"/>
              <a:t> (</a:t>
            </a:r>
            <a:r>
              <a:rPr lang="de-DE" dirty="0" err="1"/>
              <a:t>Dewan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Pustaka</a:t>
            </a:r>
            <a:r>
              <a:rPr lang="de-DE" dirty="0"/>
              <a:t>, </a:t>
            </a:r>
            <a:r>
              <a:rPr lang="de-DE" dirty="0" err="1"/>
              <a:t>ilmu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di </a:t>
            </a:r>
            <a:r>
              <a:rPr lang="de-DE" dirty="0" err="1"/>
              <a:t>universiti</a:t>
            </a:r>
            <a:r>
              <a:rPr lang="de-DE" dirty="0"/>
              <a:t>)</a:t>
            </a:r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032429B-B90F-4421-8C15-02ADDE50C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Kesimpulan</a:t>
            </a:r>
            <a:r>
              <a:rPr lang="de-DE" dirty="0"/>
              <a:t> </a:t>
            </a:r>
            <a:r>
              <a:rPr lang="de-DE" dirty="0" err="1"/>
              <a:t>Bahagian</a:t>
            </a:r>
            <a:r>
              <a:rPr lang="de-DE" dirty="0"/>
              <a:t> 2: </a:t>
            </a:r>
            <a:r>
              <a:rPr lang="de-DE" dirty="0" err="1"/>
              <a:t>Dua</a:t>
            </a:r>
            <a:r>
              <a:rPr lang="de-DE" dirty="0"/>
              <a:t> </a:t>
            </a:r>
            <a:r>
              <a:rPr lang="de-DE" dirty="0" err="1"/>
              <a:t>senario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implikasinya</a:t>
            </a:r>
            <a:r>
              <a:rPr lang="de-DE" dirty="0"/>
              <a:t> </a:t>
            </a:r>
            <a:r>
              <a:rPr lang="de-DE" dirty="0" err="1"/>
              <a:t>untuk</a:t>
            </a:r>
            <a:r>
              <a:rPr lang="de-DE" dirty="0"/>
              <a:t> </a:t>
            </a:r>
            <a:r>
              <a:rPr lang="de-DE" dirty="0" err="1"/>
              <a:t>pelestarian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Melayu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6059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9DE7B1C-47FE-49ED-B38D-A4E4DBC8D2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17</a:t>
            </a:fld>
            <a:endParaRPr lang="de-DE" alt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A91A1ED-7FAD-402D-858D-608B4BEBB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E6E3768-A9A1-4820-9AC5-AFA78A35B20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14424248" y="9925042"/>
            <a:ext cx="9001001" cy="377825"/>
          </a:xfrm>
        </p:spPr>
        <p:txBody>
          <a:bodyPr/>
          <a:lstStyle/>
          <a:p>
            <a:r>
              <a:rPr lang="en-US" sz="1200" dirty="0"/>
              <a:t>http://kabinbukuhangnadim.blogspot.com/2015/07/tak-kan-melayu-hilang-di-dunia.html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83EEF46-E2B7-44AF-99A5-1FC50339C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</a:t>
            </a:r>
            <a:r>
              <a:rPr lang="de-DE" dirty="0" err="1"/>
              <a:t>Kaitan</a:t>
            </a:r>
            <a:r>
              <a:rPr lang="de-DE" dirty="0"/>
              <a:t> </a:t>
            </a:r>
            <a:r>
              <a:rPr lang="de-DE" dirty="0" err="1"/>
              <a:t>teoretis</a:t>
            </a:r>
            <a:r>
              <a:rPr lang="de-DE" dirty="0"/>
              <a:t> </a:t>
            </a:r>
            <a:r>
              <a:rPr lang="de-DE" dirty="0" err="1"/>
              <a:t>antara</a:t>
            </a:r>
            <a:r>
              <a:rPr lang="de-DE" dirty="0"/>
              <a:t> </a:t>
            </a:r>
            <a:r>
              <a:rPr lang="de-DE" dirty="0" err="1"/>
              <a:t>gelombang</a:t>
            </a:r>
            <a:r>
              <a:rPr lang="de-DE" dirty="0"/>
              <a:t> </a:t>
            </a:r>
            <a:r>
              <a:rPr lang="de-DE" dirty="0" err="1"/>
              <a:t>teknologi</a:t>
            </a:r>
            <a:r>
              <a:rPr lang="de-DE" dirty="0"/>
              <a:t> </a:t>
            </a:r>
            <a:r>
              <a:rPr lang="de-DE" dirty="0" err="1"/>
              <a:t>utama</a:t>
            </a:r>
            <a:r>
              <a:rPr lang="de-DE" dirty="0"/>
              <a:t> </a:t>
            </a:r>
            <a:r>
              <a:rPr lang="de-DE" dirty="0" err="1"/>
              <a:t>dengan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budaya</a:t>
            </a:r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D86A147-7100-4520-80D2-A883F9516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808" y="2359318"/>
            <a:ext cx="22217243" cy="741805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364E58E3-1273-437E-B2B6-9AFA9C630786}"/>
              </a:ext>
            </a:extLst>
          </p:cNvPr>
          <p:cNvSpPr txBox="1"/>
          <p:nvPr/>
        </p:nvSpPr>
        <p:spPr>
          <a:xfrm>
            <a:off x="2054270" y="10874570"/>
            <a:ext cx="210701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Contoh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untuk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wacana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yang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mengaitkan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bahasa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Melayu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dengan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semangat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kebangsaan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(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nasionalisme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)</a:t>
            </a:r>
            <a:endParaRPr lang="en-US" sz="4400" dirty="0" err="1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60176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5FF783D-C258-4EB4-B28B-1400DF69C0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18</a:t>
            </a:fld>
            <a:endParaRPr lang="de-DE" alt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679D415-89B0-4100-A728-DC7410EEE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0AC7BC-9AA0-4448-AECF-6ADDA5B70BCD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2628412" y="1700697"/>
            <a:ext cx="9053408" cy="11421999"/>
          </a:xfrm>
        </p:spPr>
        <p:txBody>
          <a:bodyPr/>
          <a:lstStyle/>
          <a:p>
            <a:r>
              <a:rPr lang="de-DE" sz="4000" dirty="0"/>
              <a:t>Benedict Anderson: </a:t>
            </a:r>
            <a:r>
              <a:rPr lang="en-US" sz="4000" i="1" dirty="0"/>
              <a:t>Imagined communities: reflections on the origin and spread of nationalism </a:t>
            </a:r>
            <a:r>
              <a:rPr lang="en-US" sz="4000" dirty="0"/>
              <a:t>(1983)</a:t>
            </a:r>
          </a:p>
          <a:p>
            <a:pPr marL="571500" indent="-571500">
              <a:buFontTx/>
              <a:buChar char="-"/>
            </a:pPr>
            <a:r>
              <a:rPr lang="en-US" sz="4000" dirty="0" err="1"/>
              <a:t>teknologi</a:t>
            </a:r>
            <a:r>
              <a:rPr lang="en-US" sz="4000" dirty="0"/>
              <a:t> </a:t>
            </a:r>
            <a:r>
              <a:rPr lang="en-US" sz="4000" dirty="0" err="1"/>
              <a:t>enjin</a:t>
            </a:r>
            <a:r>
              <a:rPr lang="en-US" sz="4000" dirty="0"/>
              <a:t> </a:t>
            </a:r>
            <a:r>
              <a:rPr lang="en-US" sz="4000" dirty="0" err="1"/>
              <a:t>uap</a:t>
            </a:r>
            <a:r>
              <a:rPr lang="en-US" sz="4000" dirty="0"/>
              <a:t>, </a:t>
            </a:r>
            <a:r>
              <a:rPr lang="en-US" sz="4000" dirty="0" err="1"/>
              <a:t>keretapi</a:t>
            </a:r>
            <a:r>
              <a:rPr lang="en-US" sz="4000" dirty="0"/>
              <a:t> dan media </a:t>
            </a:r>
            <a:r>
              <a:rPr lang="en-US" sz="4000" dirty="0" err="1"/>
              <a:t>cetak</a:t>
            </a:r>
            <a:r>
              <a:rPr lang="en-US" sz="4000" dirty="0"/>
              <a:t> </a:t>
            </a:r>
            <a:r>
              <a:rPr lang="en-US" sz="4000" dirty="0" err="1"/>
              <a:t>merupakan</a:t>
            </a:r>
            <a:r>
              <a:rPr lang="en-US" sz="4000" dirty="0"/>
              <a:t> </a:t>
            </a:r>
            <a:r>
              <a:rPr lang="en-US" sz="4000" dirty="0" err="1"/>
              <a:t>faktor</a:t>
            </a:r>
            <a:r>
              <a:rPr lang="en-US" sz="4000" dirty="0"/>
              <a:t> </a:t>
            </a:r>
            <a:r>
              <a:rPr lang="en-US" sz="4000" dirty="0" err="1"/>
              <a:t>penting</a:t>
            </a:r>
            <a:r>
              <a:rPr lang="en-US" sz="4000" dirty="0"/>
              <a:t> </a:t>
            </a:r>
            <a:r>
              <a:rPr lang="en-US" sz="4000" dirty="0" err="1"/>
              <a:t>dalam</a:t>
            </a:r>
            <a:r>
              <a:rPr lang="en-US" sz="4000" dirty="0"/>
              <a:t> </a:t>
            </a:r>
            <a:r>
              <a:rPr lang="en-US" sz="4000" dirty="0" err="1"/>
              <a:t>kebangkitan</a:t>
            </a:r>
            <a:r>
              <a:rPr lang="en-US" sz="4000" dirty="0"/>
              <a:t> </a:t>
            </a:r>
            <a:r>
              <a:rPr lang="en-US" sz="4000" dirty="0" err="1"/>
              <a:t>imajinasi</a:t>
            </a:r>
            <a:r>
              <a:rPr lang="en-US" sz="4000" dirty="0"/>
              <a:t> </a:t>
            </a:r>
            <a:r>
              <a:rPr lang="en-US" sz="4000" dirty="0" err="1"/>
              <a:t>komuniti</a:t>
            </a:r>
            <a:r>
              <a:rPr lang="en-US" sz="4000" dirty="0"/>
              <a:t> </a:t>
            </a:r>
            <a:r>
              <a:rPr lang="en-US" sz="4000" dirty="0" err="1"/>
              <a:t>baru</a:t>
            </a:r>
            <a:r>
              <a:rPr lang="en-US" sz="4000" dirty="0"/>
              <a:t> (= </a:t>
            </a:r>
            <a:r>
              <a:rPr lang="en-US" sz="4000" dirty="0" err="1"/>
              <a:t>bangsa</a:t>
            </a:r>
            <a:r>
              <a:rPr lang="en-US" sz="4000" dirty="0"/>
              <a:t>) pada </a:t>
            </a:r>
            <a:r>
              <a:rPr lang="en-US" sz="4000" dirty="0" err="1"/>
              <a:t>kurun</a:t>
            </a:r>
            <a:r>
              <a:rPr lang="en-US" sz="4000" dirty="0"/>
              <a:t> ke-19/</a:t>
            </a:r>
            <a:r>
              <a:rPr lang="en-US" sz="4000" dirty="0" err="1"/>
              <a:t>awal</a:t>
            </a:r>
            <a:r>
              <a:rPr lang="en-US" sz="4000" dirty="0"/>
              <a:t> </a:t>
            </a:r>
            <a:r>
              <a:rPr lang="en-US" sz="4000" dirty="0" err="1"/>
              <a:t>kurun</a:t>
            </a:r>
            <a:r>
              <a:rPr lang="en-US" sz="4000" dirty="0"/>
              <a:t> ke-20</a:t>
            </a:r>
          </a:p>
          <a:p>
            <a:pPr marL="571500" indent="-571500">
              <a:buFontTx/>
              <a:buChar char="-"/>
            </a:pPr>
            <a:r>
              <a:rPr lang="en-US" sz="4000" dirty="0" err="1"/>
              <a:t>kajian</a:t>
            </a:r>
            <a:r>
              <a:rPr lang="en-US" sz="4000" dirty="0"/>
              <a:t> </a:t>
            </a:r>
            <a:r>
              <a:rPr lang="en-US" sz="4000" dirty="0" err="1"/>
              <a:t>kes</a:t>
            </a:r>
            <a:r>
              <a:rPr lang="en-US" sz="4000" dirty="0"/>
              <a:t>: </a:t>
            </a:r>
            <a:r>
              <a:rPr lang="en-US" sz="4000" dirty="0" err="1"/>
              <a:t>Hindia</a:t>
            </a:r>
            <a:r>
              <a:rPr lang="en-US" sz="4000" dirty="0"/>
              <a:t> </a:t>
            </a:r>
            <a:r>
              <a:rPr lang="en-US" sz="4000" dirty="0" err="1"/>
              <a:t>Belanda</a:t>
            </a:r>
            <a:r>
              <a:rPr lang="en-US" sz="4000" dirty="0"/>
              <a:t> dan </a:t>
            </a:r>
            <a:r>
              <a:rPr lang="en-US" sz="4000" dirty="0" err="1"/>
              <a:t>munculnya</a:t>
            </a:r>
            <a:r>
              <a:rPr lang="en-US" sz="4000" dirty="0"/>
              <a:t> </a:t>
            </a:r>
            <a:r>
              <a:rPr lang="en-US" sz="4000" dirty="0" err="1"/>
              <a:t>nasionalisme</a:t>
            </a:r>
            <a:r>
              <a:rPr lang="en-US" sz="4000" dirty="0"/>
              <a:t> Indonesia</a:t>
            </a:r>
          </a:p>
          <a:p>
            <a:pPr marL="571500" indent="-571500">
              <a:buFontTx/>
              <a:buChar char="-"/>
            </a:pPr>
            <a:r>
              <a:rPr lang="en-US" sz="4000" dirty="0" err="1"/>
              <a:t>termasuk</a:t>
            </a:r>
            <a:r>
              <a:rPr lang="en-US" sz="4000" dirty="0"/>
              <a:t> </a:t>
            </a:r>
            <a:r>
              <a:rPr lang="en-US" sz="4000" dirty="0" err="1"/>
              <a:t>bangkitnya</a:t>
            </a:r>
            <a:r>
              <a:rPr lang="en-US" sz="4000" dirty="0"/>
              <a:t> </a:t>
            </a:r>
            <a:r>
              <a:rPr lang="en-US" sz="4000" dirty="0" err="1"/>
              <a:t>semangat</a:t>
            </a:r>
            <a:r>
              <a:rPr lang="en-US" sz="4000" dirty="0"/>
              <a:t> Bahasa Indonesia </a:t>
            </a:r>
            <a:r>
              <a:rPr lang="en-US" sz="4000" dirty="0" err="1"/>
              <a:t>sebagai</a:t>
            </a:r>
            <a:r>
              <a:rPr lang="en-US" sz="4000" dirty="0"/>
              <a:t> </a:t>
            </a:r>
            <a:r>
              <a:rPr lang="en-US" sz="4000" dirty="0" err="1"/>
              <a:t>bahasa</a:t>
            </a:r>
            <a:r>
              <a:rPr lang="en-US" sz="4000" dirty="0"/>
              <a:t> </a:t>
            </a:r>
            <a:r>
              <a:rPr lang="en-US" sz="4000" dirty="0" err="1"/>
              <a:t>penyatu</a:t>
            </a:r>
            <a:endParaRPr lang="en-US" sz="4000" dirty="0"/>
          </a:p>
          <a:p>
            <a:pPr marL="571500" indent="-571500">
              <a:buFontTx/>
              <a:buChar char="-"/>
            </a:pPr>
            <a:r>
              <a:rPr lang="de-DE" sz="4000" dirty="0" err="1"/>
              <a:t>nasionalisme</a:t>
            </a:r>
            <a:r>
              <a:rPr lang="de-DE" sz="4000" dirty="0"/>
              <a:t> </a:t>
            </a:r>
            <a:r>
              <a:rPr lang="en-US" sz="4000" dirty="0" err="1"/>
              <a:t>Melayu</a:t>
            </a:r>
            <a:r>
              <a:rPr lang="en-US" sz="4000" dirty="0"/>
              <a:t>/Malaysia, </a:t>
            </a:r>
            <a:r>
              <a:rPr lang="en-US" sz="4000" dirty="0" err="1"/>
              <a:t>termasuk</a:t>
            </a:r>
            <a:r>
              <a:rPr lang="en-US" sz="4000" dirty="0"/>
              <a:t> </a:t>
            </a:r>
            <a:r>
              <a:rPr lang="en-US" sz="4000" dirty="0" err="1"/>
              <a:t>untuk</a:t>
            </a:r>
            <a:r>
              <a:rPr lang="en-US" sz="4000" dirty="0"/>
              <a:t> Bahasa </a:t>
            </a:r>
            <a:r>
              <a:rPr lang="en-US" sz="4000" dirty="0" err="1"/>
              <a:t>Melayu</a:t>
            </a:r>
            <a:r>
              <a:rPr lang="en-US" sz="4000" dirty="0"/>
              <a:t> </a:t>
            </a:r>
            <a:r>
              <a:rPr lang="en-US" sz="4000" dirty="0" err="1"/>
              <a:t>boleh</a:t>
            </a:r>
            <a:r>
              <a:rPr lang="en-US" sz="4000" dirty="0"/>
              <a:t> juga </a:t>
            </a:r>
            <a:r>
              <a:rPr lang="en-US" sz="4000" dirty="0" err="1"/>
              <a:t>dikaitkan</a:t>
            </a:r>
            <a:r>
              <a:rPr lang="en-US" sz="4000" dirty="0"/>
              <a:t> </a:t>
            </a:r>
            <a:r>
              <a:rPr lang="en-US" sz="4000" dirty="0" err="1"/>
              <a:t>dengan</a:t>
            </a:r>
            <a:r>
              <a:rPr lang="en-US" sz="4000" dirty="0"/>
              <a:t> </a:t>
            </a:r>
            <a:r>
              <a:rPr lang="en-US" sz="4000" dirty="0" err="1"/>
              <a:t>teknologi</a:t>
            </a:r>
            <a:r>
              <a:rPr lang="en-US" sz="4000" dirty="0"/>
              <a:t> </a:t>
            </a:r>
            <a:r>
              <a:rPr lang="en-US" sz="4000" dirty="0" err="1"/>
              <a:t>dasar</a:t>
            </a:r>
            <a:r>
              <a:rPr lang="en-US" sz="4000" dirty="0"/>
              <a:t> </a:t>
            </a:r>
            <a:r>
              <a:rPr lang="en-US" sz="4000" dirty="0" err="1"/>
              <a:t>dalam</a:t>
            </a:r>
            <a:r>
              <a:rPr lang="en-US" sz="4000" dirty="0"/>
              <a:t> </a:t>
            </a:r>
            <a:r>
              <a:rPr lang="en-US" sz="4000" dirty="0" err="1"/>
              <a:t>fasa</a:t>
            </a:r>
            <a:r>
              <a:rPr lang="en-US" sz="4000" dirty="0"/>
              <a:t> </a:t>
            </a:r>
            <a:r>
              <a:rPr lang="en-US" sz="4000" dirty="0" err="1"/>
              <a:t>sejarah</a:t>
            </a:r>
            <a:r>
              <a:rPr lang="en-US" sz="4000" dirty="0"/>
              <a:t> </a:t>
            </a:r>
            <a:r>
              <a:rPr lang="en-US" sz="4000" dirty="0" err="1"/>
              <a:t>abad</a:t>
            </a:r>
            <a:r>
              <a:rPr lang="en-US" sz="4000" dirty="0"/>
              <a:t> ke-20</a:t>
            </a:r>
          </a:p>
          <a:p>
            <a:r>
              <a:rPr lang="en-US" sz="4000" dirty="0" err="1"/>
              <a:t>Muncul</a:t>
            </a:r>
            <a:r>
              <a:rPr lang="en-US" sz="4000" dirty="0"/>
              <a:t> </a:t>
            </a:r>
            <a:r>
              <a:rPr lang="en-US" sz="4000" dirty="0" err="1"/>
              <a:t>pertanyaan</a:t>
            </a:r>
            <a:r>
              <a:rPr lang="en-US" sz="4000" dirty="0"/>
              <a:t>: </a:t>
            </a:r>
            <a:r>
              <a:rPr lang="en-US" sz="4000" dirty="0" err="1"/>
              <a:t>kalau</a:t>
            </a:r>
            <a:r>
              <a:rPr lang="en-US" sz="4000" dirty="0"/>
              <a:t> </a:t>
            </a:r>
            <a:r>
              <a:rPr lang="en-US" sz="4000" dirty="0" err="1"/>
              <a:t>begitu</a:t>
            </a:r>
            <a:r>
              <a:rPr lang="en-US" sz="4000" dirty="0"/>
              <a:t>, </a:t>
            </a:r>
            <a:r>
              <a:rPr lang="en-US" sz="4000" dirty="0" err="1"/>
              <a:t>bagaimana</a:t>
            </a:r>
            <a:r>
              <a:rPr lang="en-US" sz="4000" dirty="0"/>
              <a:t> </a:t>
            </a:r>
            <a:r>
              <a:rPr lang="en-US" sz="4000" dirty="0" err="1"/>
              <a:t>dampak</a:t>
            </a:r>
            <a:r>
              <a:rPr lang="en-US" sz="4000" dirty="0"/>
              <a:t> </a:t>
            </a:r>
            <a:r>
              <a:rPr lang="en-US" sz="4000" dirty="0" err="1"/>
              <a:t>budaya</a:t>
            </a:r>
            <a:r>
              <a:rPr lang="en-US" sz="4000" dirty="0"/>
              <a:t> dan </a:t>
            </a:r>
            <a:r>
              <a:rPr lang="en-US" sz="4000" dirty="0" err="1"/>
              <a:t>politik</a:t>
            </a:r>
            <a:r>
              <a:rPr lang="en-US" sz="4000" dirty="0"/>
              <a:t> </a:t>
            </a:r>
            <a:r>
              <a:rPr lang="en-US" sz="4000" dirty="0" err="1"/>
              <a:t>dengan</a:t>
            </a:r>
            <a:r>
              <a:rPr lang="en-US" sz="4000" dirty="0"/>
              <a:t> </a:t>
            </a:r>
            <a:r>
              <a:rPr lang="en-US" sz="4000" dirty="0" err="1"/>
              <a:t>gelombang</a:t>
            </a:r>
            <a:r>
              <a:rPr lang="en-US" sz="4000" dirty="0"/>
              <a:t> </a:t>
            </a:r>
            <a:r>
              <a:rPr lang="en-US" sz="4000" dirty="0" err="1"/>
              <a:t>teknologi</a:t>
            </a:r>
            <a:r>
              <a:rPr lang="en-US" sz="4000" dirty="0"/>
              <a:t> </a:t>
            </a:r>
            <a:r>
              <a:rPr lang="en-US" sz="4000" dirty="0" err="1"/>
              <a:t>baru</a:t>
            </a:r>
            <a:r>
              <a:rPr lang="en-US" sz="4000" dirty="0"/>
              <a:t> </a:t>
            </a:r>
            <a:r>
              <a:rPr lang="en-US" sz="4000" dirty="0" err="1"/>
              <a:t>saat</a:t>
            </a:r>
            <a:r>
              <a:rPr lang="en-US" sz="4000" dirty="0"/>
              <a:t> </a:t>
            </a:r>
            <a:r>
              <a:rPr lang="en-US" sz="4000" dirty="0" err="1"/>
              <a:t>ini</a:t>
            </a:r>
            <a:r>
              <a:rPr lang="en-US" sz="4000" dirty="0"/>
              <a:t>?</a:t>
            </a:r>
          </a:p>
          <a:p>
            <a:pPr marL="571500" indent="-571500">
              <a:buFontTx/>
              <a:buChar char="-"/>
            </a:pPr>
            <a:endParaRPr lang="en-US" sz="4000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0DE152B9-3A6A-4A42-9C0D-D7E67E6D5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Kaitan</a:t>
            </a:r>
            <a:r>
              <a:rPr lang="de-DE" dirty="0"/>
              <a:t> </a:t>
            </a:r>
            <a:r>
              <a:rPr lang="de-DE" dirty="0" err="1"/>
              <a:t>perkembangan</a:t>
            </a:r>
            <a:r>
              <a:rPr lang="de-DE" dirty="0"/>
              <a:t> </a:t>
            </a:r>
            <a:r>
              <a:rPr lang="de-DE" dirty="0" err="1"/>
              <a:t>teknologi</a:t>
            </a:r>
            <a:r>
              <a:rPr lang="de-DE" dirty="0"/>
              <a:t> </a:t>
            </a:r>
            <a:r>
              <a:rPr lang="de-DE" dirty="0" err="1"/>
              <a:t>dasar</a:t>
            </a:r>
            <a:r>
              <a:rPr lang="de-DE" dirty="0"/>
              <a:t> </a:t>
            </a:r>
            <a:r>
              <a:rPr lang="de-DE" dirty="0" err="1"/>
              <a:t>dengan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, </a:t>
            </a:r>
            <a:r>
              <a:rPr lang="de-DE" dirty="0" err="1"/>
              <a:t>budaya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politik</a:t>
            </a:r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F2C3CFB-4686-4A73-80DC-67EC0019C4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9490" y="2065621"/>
            <a:ext cx="7140029" cy="334112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534B8E1-8DBC-44EC-94B2-6B0B85B5D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7804" y="5731149"/>
            <a:ext cx="4381432" cy="6637869"/>
          </a:xfrm>
          <a:prstGeom prst="rect">
            <a:avLst/>
          </a:prstGeom>
        </p:spPr>
      </p:pic>
      <p:sp>
        <p:nvSpPr>
          <p:cNvPr id="9" name="Pfeil: nach links 8">
            <a:extLst>
              <a:ext uri="{FF2B5EF4-FFF2-40B4-BE49-F238E27FC236}">
                <a16:creationId xmlns:a16="http://schemas.microsoft.com/office/drawing/2014/main" id="{075CD51B-C19E-47E0-8277-4DA007C0F2AA}"/>
              </a:ext>
            </a:extLst>
          </p:cNvPr>
          <p:cNvSpPr/>
          <p:nvPr/>
        </p:nvSpPr>
        <p:spPr bwMode="auto">
          <a:xfrm>
            <a:off x="19863853" y="2388173"/>
            <a:ext cx="1669929" cy="913546"/>
          </a:xfrm>
          <a:prstGeom prst="leftArrow">
            <a:avLst/>
          </a:prstGeom>
          <a:solidFill>
            <a:srgbClr val="FFFFFF"/>
          </a:solidFill>
          <a:ln w="50800" cap="flat" cmpd="sng" algn="ctr">
            <a:solidFill>
              <a:srgbClr val="004F8F"/>
            </a:solidFill>
            <a:prstDash val="solid"/>
            <a:bevel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>
              <a:ln>
                <a:noFill/>
              </a:ln>
              <a:solidFill>
                <a:srgbClr val="004F8F"/>
              </a:solidFill>
              <a:effectLst/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  <a:sym typeface="Georgia" panose="02040502050405020303" pitchFamily="18" charset="0"/>
            </a:endParaRPr>
          </a:p>
        </p:txBody>
      </p:sp>
      <p:sp>
        <p:nvSpPr>
          <p:cNvPr id="10" name="Pfeil: nach links 9">
            <a:extLst>
              <a:ext uri="{FF2B5EF4-FFF2-40B4-BE49-F238E27FC236}">
                <a16:creationId xmlns:a16="http://schemas.microsoft.com/office/drawing/2014/main" id="{C095A99D-C8A9-42CE-824F-67295C6A80C9}"/>
              </a:ext>
            </a:extLst>
          </p:cNvPr>
          <p:cNvSpPr/>
          <p:nvPr/>
        </p:nvSpPr>
        <p:spPr bwMode="auto">
          <a:xfrm>
            <a:off x="17185813" y="7024681"/>
            <a:ext cx="1702931" cy="1129463"/>
          </a:xfrm>
          <a:prstGeom prst="leftArrow">
            <a:avLst/>
          </a:prstGeom>
          <a:solidFill>
            <a:srgbClr val="FFFFFF"/>
          </a:solidFill>
          <a:ln w="50800" cap="flat" cmpd="sng" algn="ctr">
            <a:solidFill>
              <a:srgbClr val="004F8F"/>
            </a:solidFill>
            <a:prstDash val="solid"/>
            <a:bevel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>
              <a:ln>
                <a:noFill/>
              </a:ln>
              <a:solidFill>
                <a:srgbClr val="004F8F"/>
              </a:solidFill>
              <a:effectLst/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  <a:sym typeface="Georgia" panose="02040502050405020303" pitchFamily="18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A891860-D448-42E7-9971-6D2261F56F22}"/>
              </a:ext>
            </a:extLst>
          </p:cNvPr>
          <p:cNvSpPr txBox="1"/>
          <p:nvPr/>
        </p:nvSpPr>
        <p:spPr>
          <a:xfrm>
            <a:off x="19455503" y="3571424"/>
            <a:ext cx="45728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Konsep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Kondratiev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: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perkembangan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teknologi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dasar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selalu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bergelombang</a:t>
            </a:r>
            <a:endParaRPr lang="en-US" sz="3200" dirty="0" err="1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820B8A2-962C-44B3-A1BF-C8F39B149B80}"/>
              </a:ext>
            </a:extLst>
          </p:cNvPr>
          <p:cNvSpPr txBox="1"/>
          <p:nvPr/>
        </p:nvSpPr>
        <p:spPr>
          <a:xfrm>
            <a:off x="17132542" y="8741028"/>
            <a:ext cx="61867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Konsep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Anderson: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perubahan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teknologi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dasar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pada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abad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ke-19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mempunyai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dampak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besar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pada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wawasan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budaya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,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bahasa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dan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politik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,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iaitu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lahirnya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nasionalisme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di Dunia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Melayu</a:t>
            </a:r>
            <a:endParaRPr lang="en-US" sz="3200" dirty="0" err="1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A93609F-A183-4831-94B2-81A6675476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193" y="2056711"/>
            <a:ext cx="1919288" cy="2819401"/>
          </a:xfrm>
          <a:prstGeom prst="rect">
            <a:avLst/>
          </a:prstGeom>
        </p:spPr>
      </p:pic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5CCE7751-0EAF-4FA3-8DA3-289CD6842910}"/>
              </a:ext>
            </a:extLst>
          </p:cNvPr>
          <p:cNvSpPr/>
          <p:nvPr/>
        </p:nvSpPr>
        <p:spPr bwMode="auto">
          <a:xfrm>
            <a:off x="454696" y="11227933"/>
            <a:ext cx="1756785" cy="1508172"/>
          </a:xfrm>
          <a:prstGeom prst="rightArrow">
            <a:avLst/>
          </a:prstGeom>
          <a:solidFill>
            <a:srgbClr val="FFFFFF"/>
          </a:solidFill>
          <a:ln w="50800" cap="flat" cmpd="sng" algn="ctr">
            <a:solidFill>
              <a:srgbClr val="004F8F"/>
            </a:solidFill>
            <a:prstDash val="solid"/>
            <a:bevel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rgbClr val="004F8F"/>
              </a:solidFill>
              <a:effectLst/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  <a:sym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4863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7690E21-739A-4261-A9AA-6F0D5D3A9D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19</a:t>
            </a:fld>
            <a:endParaRPr lang="de-DE" alt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17B9F4C-A17E-4A99-9454-0810BA8FD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E0CD290-7F6D-4F22-91BA-AE5A0D1480F2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1174776" y="2321496"/>
            <a:ext cx="15985776" cy="9721080"/>
          </a:xfrm>
        </p:spPr>
        <p:txBody>
          <a:bodyPr/>
          <a:lstStyle/>
          <a:p>
            <a:r>
              <a:rPr lang="de-DE" dirty="0" err="1"/>
              <a:t>Kaitan</a:t>
            </a:r>
            <a:r>
              <a:rPr lang="de-DE" dirty="0"/>
              <a:t> </a:t>
            </a:r>
            <a:r>
              <a:rPr lang="de-DE" dirty="0" err="1"/>
              <a:t>antara</a:t>
            </a:r>
            <a:r>
              <a:rPr lang="de-DE" dirty="0"/>
              <a:t> </a:t>
            </a:r>
            <a:r>
              <a:rPr lang="de-DE" dirty="0" err="1"/>
              <a:t>perubahan</a:t>
            </a:r>
            <a:r>
              <a:rPr lang="de-DE" dirty="0"/>
              <a:t> </a:t>
            </a:r>
            <a:r>
              <a:rPr lang="de-DE" dirty="0" err="1"/>
              <a:t>teknologi</a:t>
            </a:r>
            <a:r>
              <a:rPr lang="de-DE" dirty="0"/>
              <a:t> </a:t>
            </a:r>
            <a:r>
              <a:rPr lang="de-DE" dirty="0" err="1"/>
              <a:t>dasar</a:t>
            </a:r>
            <a:r>
              <a:rPr lang="de-DE" dirty="0"/>
              <a:t> </a:t>
            </a:r>
            <a:r>
              <a:rPr lang="de-DE" dirty="0" err="1"/>
              <a:t>dengan</a:t>
            </a:r>
            <a:r>
              <a:rPr lang="de-DE" dirty="0"/>
              <a:t> </a:t>
            </a:r>
            <a:r>
              <a:rPr lang="de-DE" dirty="0" err="1"/>
              <a:t>wawasan</a:t>
            </a:r>
            <a:r>
              <a:rPr lang="de-DE" dirty="0"/>
              <a:t>?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Jawaban</a:t>
            </a:r>
            <a:r>
              <a:rPr lang="de-DE" dirty="0"/>
              <a:t> Anderson: </a:t>
            </a:r>
            <a:r>
              <a:rPr lang="de-DE" dirty="0" err="1"/>
              <a:t>imajinasi</a:t>
            </a:r>
            <a:r>
              <a:rPr lang="de-DE" dirty="0"/>
              <a:t> </a:t>
            </a:r>
            <a:r>
              <a:rPr lang="de-DE" dirty="0" err="1"/>
              <a:t>dari</a:t>
            </a:r>
            <a:r>
              <a:rPr lang="de-DE" dirty="0"/>
              <a:t> </a:t>
            </a:r>
            <a:r>
              <a:rPr lang="de-DE" dirty="0" err="1"/>
              <a:t>komuniti</a:t>
            </a:r>
            <a:r>
              <a:rPr lang="de-DE" dirty="0"/>
              <a:t> </a:t>
            </a:r>
            <a:r>
              <a:rPr lang="de-DE" dirty="0" err="1"/>
              <a:t>baru</a:t>
            </a:r>
            <a:r>
              <a:rPr lang="de-DE" dirty="0"/>
              <a:t>, </a:t>
            </a:r>
            <a:r>
              <a:rPr lang="de-DE" dirty="0" err="1"/>
              <a:t>kesedaran</a:t>
            </a:r>
            <a:r>
              <a:rPr lang="de-DE" dirty="0"/>
              <a:t> </a:t>
            </a:r>
            <a:r>
              <a:rPr lang="de-DE" dirty="0" err="1"/>
              <a:t>bahawa</a:t>
            </a:r>
            <a:r>
              <a:rPr lang="de-DE" dirty="0"/>
              <a:t> </a:t>
            </a:r>
            <a:r>
              <a:rPr lang="de-DE" dirty="0" err="1"/>
              <a:t>komuniti</a:t>
            </a:r>
            <a:r>
              <a:rPr lang="de-DE" dirty="0"/>
              <a:t> </a:t>
            </a:r>
            <a:r>
              <a:rPr lang="de-DE" dirty="0" err="1"/>
              <a:t>baru</a:t>
            </a:r>
            <a:r>
              <a:rPr lang="de-DE" dirty="0"/>
              <a:t> </a:t>
            </a:r>
            <a:r>
              <a:rPr lang="de-DE" dirty="0" err="1"/>
              <a:t>itu</a:t>
            </a:r>
            <a:r>
              <a:rPr lang="de-DE" dirty="0"/>
              <a:t> </a:t>
            </a:r>
            <a:r>
              <a:rPr lang="de-DE" dirty="0" err="1"/>
              <a:t>relevan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penting</a:t>
            </a:r>
            <a:endParaRPr lang="de-DE" dirty="0"/>
          </a:p>
          <a:p>
            <a:pPr marL="571500" indent="-571500">
              <a:buFontTx/>
              <a:buChar char="-"/>
            </a:pPr>
            <a:endParaRPr lang="de-DE" dirty="0"/>
          </a:p>
          <a:p>
            <a:pPr marL="571500" indent="-571500">
              <a:buFontTx/>
              <a:buChar char="-"/>
            </a:pPr>
            <a:r>
              <a:rPr lang="de-DE" dirty="0" err="1"/>
              <a:t>Revolusi</a:t>
            </a:r>
            <a:r>
              <a:rPr lang="de-DE" dirty="0"/>
              <a:t> </a:t>
            </a:r>
            <a:r>
              <a:rPr lang="de-DE" dirty="0" err="1"/>
              <a:t>Industri</a:t>
            </a:r>
            <a:r>
              <a:rPr lang="de-DE" dirty="0"/>
              <a:t> 4.0 = Internet </a:t>
            </a:r>
            <a:r>
              <a:rPr lang="de-DE" dirty="0" err="1"/>
              <a:t>of</a:t>
            </a:r>
            <a:r>
              <a:rPr lang="de-DE" dirty="0"/>
              <a:t> Things </a:t>
            </a:r>
            <a:r>
              <a:rPr lang="de-DE" dirty="0" err="1"/>
              <a:t>dan</a:t>
            </a:r>
            <a:r>
              <a:rPr lang="de-DE" dirty="0"/>
              <a:t> Internet </a:t>
            </a:r>
            <a:r>
              <a:rPr lang="de-DE" dirty="0" err="1"/>
              <a:t>of</a:t>
            </a:r>
            <a:r>
              <a:rPr lang="de-DE" dirty="0"/>
              <a:t> Services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Banyak</a:t>
            </a:r>
            <a:r>
              <a:rPr lang="de-DE" dirty="0"/>
              <a:t> </a:t>
            </a:r>
            <a:r>
              <a:rPr lang="de-DE" dirty="0" err="1"/>
              <a:t>komuniti</a:t>
            </a:r>
            <a:r>
              <a:rPr lang="de-DE" dirty="0"/>
              <a:t> </a:t>
            </a:r>
            <a:r>
              <a:rPr lang="de-DE" dirty="0" err="1"/>
              <a:t>imajinasi</a:t>
            </a:r>
            <a:r>
              <a:rPr lang="de-DE" dirty="0"/>
              <a:t> </a:t>
            </a:r>
            <a:r>
              <a:rPr lang="de-DE" dirty="0" err="1"/>
              <a:t>baru</a:t>
            </a:r>
            <a:r>
              <a:rPr lang="de-DE" dirty="0"/>
              <a:t> (</a:t>
            </a:r>
            <a:r>
              <a:rPr lang="de-DE" dirty="0" err="1"/>
              <a:t>media</a:t>
            </a:r>
            <a:r>
              <a:rPr lang="de-DE" dirty="0"/>
              <a:t> </a:t>
            </a:r>
            <a:r>
              <a:rPr lang="de-DE" dirty="0" err="1"/>
              <a:t>sosial</a:t>
            </a:r>
            <a:r>
              <a:rPr lang="de-DE" dirty="0"/>
              <a:t>, </a:t>
            </a:r>
            <a:r>
              <a:rPr lang="de-DE" dirty="0" err="1"/>
              <a:t>jaringan</a:t>
            </a:r>
            <a:r>
              <a:rPr lang="de-DE" dirty="0"/>
              <a:t> </a:t>
            </a:r>
            <a:r>
              <a:rPr lang="de-DE" dirty="0" err="1"/>
              <a:t>poduksi</a:t>
            </a:r>
            <a:r>
              <a:rPr lang="de-DE" dirty="0"/>
              <a:t> global)</a:t>
            </a:r>
          </a:p>
          <a:p>
            <a:pPr marL="571500" indent="-571500">
              <a:buFontTx/>
              <a:buChar char="-"/>
            </a:pPr>
            <a:endParaRPr lang="de-DE" dirty="0"/>
          </a:p>
          <a:p>
            <a:pPr marL="571500" indent="-571500">
              <a:buFontTx/>
              <a:buChar char="-"/>
            </a:pPr>
            <a:r>
              <a:rPr lang="de-DE" dirty="0" err="1"/>
              <a:t>Implikasi</a:t>
            </a:r>
            <a:r>
              <a:rPr lang="de-DE" dirty="0"/>
              <a:t>: </a:t>
            </a:r>
            <a:r>
              <a:rPr lang="de-DE" dirty="0" err="1"/>
              <a:t>perkembangan</a:t>
            </a:r>
            <a:r>
              <a:rPr lang="de-DE" dirty="0"/>
              <a:t> </a:t>
            </a:r>
            <a:r>
              <a:rPr lang="de-DE" dirty="0" err="1"/>
              <a:t>kesadaran</a:t>
            </a:r>
            <a:r>
              <a:rPr lang="de-DE" dirty="0"/>
              <a:t> </a:t>
            </a:r>
            <a:r>
              <a:rPr lang="de-DE" dirty="0" err="1"/>
              <a:t>baru</a:t>
            </a:r>
            <a:r>
              <a:rPr lang="de-DE" dirty="0"/>
              <a:t>, </a:t>
            </a:r>
            <a:r>
              <a:rPr lang="de-DE" dirty="0" err="1"/>
              <a:t>semangat</a:t>
            </a:r>
            <a:r>
              <a:rPr lang="de-DE" dirty="0"/>
              <a:t> </a:t>
            </a:r>
            <a:r>
              <a:rPr lang="de-DE" dirty="0" err="1"/>
              <a:t>kelompok</a:t>
            </a:r>
            <a:r>
              <a:rPr lang="de-DE" dirty="0"/>
              <a:t> </a:t>
            </a:r>
            <a:r>
              <a:rPr lang="de-DE" dirty="0" err="1"/>
              <a:t>baru</a:t>
            </a:r>
            <a:endParaRPr lang="de-DE" dirty="0"/>
          </a:p>
          <a:p>
            <a:endParaRPr lang="de-DE" dirty="0"/>
          </a:p>
          <a:p>
            <a:pPr marL="571500" indent="-571500">
              <a:buFontTx/>
              <a:buChar char="-"/>
            </a:pPr>
            <a:r>
              <a:rPr lang="de-DE" dirty="0" err="1"/>
              <a:t>Cabaran</a:t>
            </a:r>
            <a:r>
              <a:rPr lang="de-DE" dirty="0"/>
              <a:t> </a:t>
            </a:r>
            <a:r>
              <a:rPr lang="de-DE" dirty="0" err="1"/>
              <a:t>untuk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wawasan</a:t>
            </a:r>
            <a:r>
              <a:rPr lang="de-DE" dirty="0"/>
              <a:t> </a:t>
            </a:r>
            <a:r>
              <a:rPr lang="de-DE" dirty="0" err="1"/>
              <a:t>kebangsaan</a:t>
            </a:r>
            <a:r>
              <a:rPr lang="de-DE" dirty="0"/>
              <a:t>: </a:t>
            </a:r>
            <a:r>
              <a:rPr lang="de-DE" dirty="0" err="1"/>
              <a:t>komuniti</a:t>
            </a:r>
            <a:r>
              <a:rPr lang="de-DE" dirty="0"/>
              <a:t> </a:t>
            </a:r>
            <a:r>
              <a:rPr lang="de-DE" dirty="0" err="1"/>
              <a:t>imajinasi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wawasan</a:t>
            </a:r>
            <a:r>
              <a:rPr lang="de-DE" dirty="0"/>
              <a:t> </a:t>
            </a:r>
            <a:r>
              <a:rPr lang="de-DE" dirty="0" err="1"/>
              <a:t>baru</a:t>
            </a:r>
            <a:r>
              <a:rPr lang="de-DE" dirty="0"/>
              <a:t> </a:t>
            </a:r>
            <a:r>
              <a:rPr lang="de-DE" dirty="0" err="1"/>
              <a:t>yang</a:t>
            </a:r>
            <a:r>
              <a:rPr lang="de-DE" dirty="0"/>
              <a:t> </a:t>
            </a:r>
            <a:r>
              <a:rPr lang="de-DE" dirty="0" err="1"/>
              <a:t>bersifat</a:t>
            </a:r>
            <a:r>
              <a:rPr lang="de-DE" dirty="0"/>
              <a:t> </a:t>
            </a:r>
            <a:r>
              <a:rPr lang="de-DE" dirty="0" err="1"/>
              <a:t>antarabangsa</a:t>
            </a:r>
            <a:r>
              <a:rPr lang="de-DE" dirty="0"/>
              <a:t> </a:t>
            </a:r>
            <a:r>
              <a:rPr lang="de-DE" dirty="0" err="1"/>
              <a:t>atau</a:t>
            </a:r>
            <a:r>
              <a:rPr lang="de-DE" dirty="0"/>
              <a:t> </a:t>
            </a:r>
            <a:r>
              <a:rPr lang="de-DE" dirty="0" err="1"/>
              <a:t>yang</a:t>
            </a:r>
            <a:r>
              <a:rPr lang="de-DE" dirty="0"/>
              <a:t> </a:t>
            </a:r>
            <a:r>
              <a:rPr lang="de-DE" dirty="0" err="1"/>
              <a:t>memfokuskan</a:t>
            </a:r>
            <a:r>
              <a:rPr lang="de-DE" dirty="0"/>
              <a:t> </a:t>
            </a:r>
            <a:r>
              <a:rPr lang="de-DE" dirty="0" err="1"/>
              <a:t>pada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yang</a:t>
            </a:r>
            <a:r>
              <a:rPr lang="de-DE" dirty="0"/>
              <a:t> </a:t>
            </a:r>
            <a:r>
              <a:rPr lang="de-DE" dirty="0" err="1"/>
              <a:t>tidak</a:t>
            </a:r>
            <a:r>
              <a:rPr lang="de-DE" dirty="0"/>
              <a:t> </a:t>
            </a:r>
            <a:r>
              <a:rPr lang="de-DE" dirty="0" err="1"/>
              <a:t>berstatus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kebangsaan</a:t>
            </a:r>
            <a:r>
              <a:rPr lang="de-DE" dirty="0"/>
              <a:t> di </a:t>
            </a:r>
            <a:r>
              <a:rPr lang="de-DE" dirty="0" err="1"/>
              <a:t>negara</a:t>
            </a:r>
            <a:r>
              <a:rPr lang="de-DE" dirty="0"/>
              <a:t> </a:t>
            </a:r>
            <a:r>
              <a:rPr lang="de-DE" dirty="0" err="1"/>
              <a:t>multietnik</a:t>
            </a:r>
            <a:endParaRPr lang="de-DE" dirty="0"/>
          </a:p>
          <a:p>
            <a:pPr marL="571500" indent="-571500">
              <a:buFontTx/>
              <a:buChar char="-"/>
            </a:pPr>
            <a:endParaRPr lang="de-DE" dirty="0"/>
          </a:p>
          <a:p>
            <a:pPr marL="571500" indent="-571500">
              <a:buFontTx/>
              <a:buChar char="-"/>
            </a:pPr>
            <a:r>
              <a:rPr lang="de-DE" dirty="0" err="1"/>
              <a:t>Banyak</a:t>
            </a:r>
            <a:r>
              <a:rPr lang="de-DE" dirty="0"/>
              <a:t> </a:t>
            </a:r>
            <a:r>
              <a:rPr lang="de-DE" dirty="0" err="1"/>
              <a:t>contoh</a:t>
            </a:r>
            <a:r>
              <a:rPr lang="de-DE" dirty="0"/>
              <a:t> di Asia </a:t>
            </a:r>
            <a:r>
              <a:rPr lang="de-DE" dirty="0" err="1"/>
              <a:t>Tenggara</a:t>
            </a:r>
            <a:r>
              <a:rPr lang="de-DE" dirty="0"/>
              <a:t>: </a:t>
            </a:r>
            <a:r>
              <a:rPr lang="de-DE" dirty="0" err="1"/>
              <a:t>misalnya</a:t>
            </a:r>
            <a:r>
              <a:rPr lang="de-DE" dirty="0"/>
              <a:t> </a:t>
            </a:r>
            <a:r>
              <a:rPr lang="de-DE" dirty="0" err="1"/>
              <a:t>kebangkitan</a:t>
            </a:r>
            <a:r>
              <a:rPr lang="de-DE" dirty="0"/>
              <a:t> </a:t>
            </a:r>
            <a:r>
              <a:rPr lang="de-DE" dirty="0" err="1"/>
              <a:t>semangat</a:t>
            </a:r>
            <a:r>
              <a:rPr lang="de-DE" dirty="0"/>
              <a:t> </a:t>
            </a:r>
            <a:r>
              <a:rPr lang="de-DE" dirty="0" err="1"/>
              <a:t>kedaerahan</a:t>
            </a:r>
            <a:r>
              <a:rPr lang="de-DE" dirty="0"/>
              <a:t> di Indonesia</a:t>
            </a:r>
          </a:p>
          <a:p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5F876D0-E449-4081-9634-7306D5EDC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4857" y="196850"/>
            <a:ext cx="15697744" cy="2124646"/>
          </a:xfrm>
        </p:spPr>
        <p:txBody>
          <a:bodyPr/>
          <a:lstStyle/>
          <a:p>
            <a:r>
              <a:rPr lang="de-DE" dirty="0" err="1"/>
              <a:t>Pertanyaan</a:t>
            </a:r>
            <a:r>
              <a:rPr lang="de-DE" dirty="0"/>
              <a:t>: </a:t>
            </a:r>
            <a:r>
              <a:rPr lang="de-DE" dirty="0" err="1"/>
              <a:t>Dampak</a:t>
            </a:r>
            <a:r>
              <a:rPr lang="de-DE" dirty="0"/>
              <a:t> </a:t>
            </a:r>
            <a:r>
              <a:rPr lang="de-DE" dirty="0" err="1"/>
              <a:t>Gelombang</a:t>
            </a:r>
            <a:r>
              <a:rPr lang="de-DE" dirty="0"/>
              <a:t> </a:t>
            </a:r>
            <a:r>
              <a:rPr lang="de-DE" dirty="0" err="1"/>
              <a:t>Kondratiev</a:t>
            </a:r>
            <a:r>
              <a:rPr lang="de-DE" dirty="0"/>
              <a:t> 5 </a:t>
            </a:r>
            <a:r>
              <a:rPr lang="de-DE" dirty="0" err="1"/>
              <a:t>atau</a:t>
            </a:r>
            <a:r>
              <a:rPr lang="de-DE" dirty="0"/>
              <a:t> 6/</a:t>
            </a:r>
            <a:r>
              <a:rPr lang="de-DE" dirty="0" err="1"/>
              <a:t>Revolusi</a:t>
            </a:r>
            <a:r>
              <a:rPr lang="de-DE" dirty="0"/>
              <a:t> </a:t>
            </a:r>
            <a:r>
              <a:rPr lang="de-DE" dirty="0" err="1"/>
              <a:t>Industri</a:t>
            </a:r>
            <a:r>
              <a:rPr lang="de-DE" dirty="0"/>
              <a:t> 4 </a:t>
            </a:r>
            <a:r>
              <a:rPr lang="de-DE" dirty="0" err="1"/>
              <a:t>pada</a:t>
            </a:r>
            <a:r>
              <a:rPr lang="de-DE" dirty="0"/>
              <a:t> </a:t>
            </a:r>
            <a:r>
              <a:rPr lang="de-DE" dirty="0" err="1"/>
              <a:t>wawasan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semangat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di Dunia </a:t>
            </a:r>
            <a:r>
              <a:rPr lang="de-DE" dirty="0" err="1"/>
              <a:t>Melayu</a:t>
            </a:r>
            <a:r>
              <a:rPr lang="de-DE" dirty="0"/>
              <a:t>?</a:t>
            </a:r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F61ACA3-D9AA-4AD0-86E4-E9E15FD678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8504" y="1895945"/>
            <a:ext cx="7492190" cy="424822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FC6A14A-F591-4D70-A2FB-791B4BA8D0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08624" y="6353944"/>
            <a:ext cx="5688632" cy="586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705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7C9C982-4785-4620-8DB2-C7614F6966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2</a:t>
            </a:fld>
            <a:endParaRPr lang="de-DE" alt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828A288-A78C-486A-B308-CC682CEBA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E3905FD-3D99-4E8A-B2EC-C3569A4B1259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1894857" y="2970213"/>
            <a:ext cx="8136904" cy="8568307"/>
          </a:xfrm>
        </p:spPr>
        <p:txBody>
          <a:bodyPr/>
          <a:lstStyle/>
          <a:p>
            <a:r>
              <a:rPr lang="de-DE" dirty="0" err="1"/>
              <a:t>Hujahan</a:t>
            </a:r>
            <a:r>
              <a:rPr lang="de-DE" dirty="0"/>
              <a:t>: </a:t>
            </a:r>
          </a:p>
          <a:p>
            <a:endParaRPr lang="de-DE" dirty="0"/>
          </a:p>
          <a:p>
            <a:r>
              <a:rPr lang="de-DE" dirty="0" err="1"/>
              <a:t>Revolusi</a:t>
            </a:r>
            <a:r>
              <a:rPr lang="de-DE" dirty="0"/>
              <a:t> </a:t>
            </a:r>
            <a:r>
              <a:rPr lang="de-DE" dirty="0" err="1"/>
              <a:t>Industri</a:t>
            </a:r>
            <a:r>
              <a:rPr lang="de-DE" dirty="0"/>
              <a:t> </a:t>
            </a:r>
            <a:r>
              <a:rPr lang="de-DE" dirty="0" err="1"/>
              <a:t>Keempat</a:t>
            </a:r>
            <a:r>
              <a:rPr lang="de-DE" dirty="0"/>
              <a:t> </a:t>
            </a:r>
            <a:r>
              <a:rPr lang="de-DE" dirty="0" err="1"/>
              <a:t>mencabar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yang</a:t>
            </a:r>
            <a:r>
              <a:rPr lang="de-DE" dirty="0"/>
              <a:t> </a:t>
            </a:r>
            <a:r>
              <a:rPr lang="de-DE" dirty="0" err="1"/>
              <a:t>bukan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Inggris</a:t>
            </a:r>
            <a:r>
              <a:rPr lang="de-DE" dirty="0"/>
              <a:t>, </a:t>
            </a:r>
            <a:r>
              <a:rPr lang="de-DE" dirty="0" err="1"/>
              <a:t>khususnya</a:t>
            </a:r>
            <a:r>
              <a:rPr lang="de-DE" dirty="0"/>
              <a:t> </a:t>
            </a:r>
            <a:r>
              <a:rPr lang="de-DE" dirty="0" err="1"/>
              <a:t>sebagai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ilmu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Pertanyaan</a:t>
            </a:r>
            <a:r>
              <a:rPr lang="de-DE" dirty="0"/>
              <a:t> </a:t>
            </a:r>
            <a:r>
              <a:rPr lang="de-DE" dirty="0" err="1"/>
              <a:t>pertama</a:t>
            </a:r>
            <a:r>
              <a:rPr lang="de-DE" dirty="0"/>
              <a:t>: </a:t>
            </a:r>
            <a:r>
              <a:rPr lang="de-DE" dirty="0" err="1"/>
              <a:t>memang</a:t>
            </a:r>
            <a:r>
              <a:rPr lang="de-DE" dirty="0"/>
              <a:t> </a:t>
            </a:r>
            <a:r>
              <a:rPr lang="de-DE" dirty="0" err="1"/>
              <a:t>begitu</a:t>
            </a:r>
            <a:r>
              <a:rPr lang="de-DE" dirty="0"/>
              <a:t>?</a:t>
            </a:r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AE9B971-87A8-4A27-9645-EF82DF04F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wacana</a:t>
            </a:r>
            <a:r>
              <a:rPr lang="de-DE" dirty="0"/>
              <a:t> </a:t>
            </a:r>
            <a:r>
              <a:rPr lang="de-DE" dirty="0" err="1"/>
              <a:t>tentang</a:t>
            </a:r>
            <a:r>
              <a:rPr lang="de-DE" dirty="0"/>
              <a:t> RI4: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Inggeris</a:t>
            </a:r>
            <a:r>
              <a:rPr lang="de-DE" dirty="0"/>
              <a:t> </a:t>
            </a:r>
            <a:r>
              <a:rPr lang="de-DE" dirty="0" err="1"/>
              <a:t>atau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lain</a:t>
            </a:r>
            <a:r>
              <a:rPr lang="de-DE" dirty="0"/>
              <a:t>?</a:t>
            </a:r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EC12FFD-D1BB-47A3-83D9-DA1A23473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36216" y="3202881"/>
            <a:ext cx="5421074" cy="443051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11B1D60-9A45-45D3-AAE2-4EB7DBDC1D64}"/>
              </a:ext>
            </a:extLst>
          </p:cNvPr>
          <p:cNvSpPr txBox="1"/>
          <p:nvPr/>
        </p:nvSpPr>
        <p:spPr>
          <a:xfrm>
            <a:off x="14338522" y="8044225"/>
            <a:ext cx="6624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http://star.edu.af/advantages-of-using-english-in-the-classroom/</a:t>
            </a:r>
          </a:p>
        </p:txBody>
      </p:sp>
    </p:spTree>
    <p:extLst>
      <p:ext uri="{BB962C8B-B14F-4D97-AF65-F5344CB8AC3E}">
        <p14:creationId xmlns:p14="http://schemas.microsoft.com/office/powerpoint/2010/main" val="39480950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6165E5D-0D6C-4AD1-9C94-D294019AE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20</a:t>
            </a:fld>
            <a:endParaRPr lang="de-DE" alt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569431B-15C5-40F6-A6B1-0825A922A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9B7AE9B-DA3B-4D65-B9F5-AE90BF7FD5C8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1862427" y="2105794"/>
            <a:ext cx="11265677" cy="10440838"/>
          </a:xfrm>
        </p:spPr>
        <p:txBody>
          <a:bodyPr/>
          <a:lstStyle/>
          <a:p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Melayu</a:t>
            </a:r>
            <a:r>
              <a:rPr lang="de-DE" dirty="0"/>
              <a:t> </a:t>
            </a:r>
            <a:r>
              <a:rPr lang="de-DE" dirty="0" err="1"/>
              <a:t>semakin</a:t>
            </a:r>
            <a:r>
              <a:rPr lang="de-DE" dirty="0"/>
              <a:t> </a:t>
            </a:r>
            <a:r>
              <a:rPr lang="de-DE" dirty="0" err="1"/>
              <a:t>penting</a:t>
            </a:r>
            <a:r>
              <a:rPr lang="de-DE" dirty="0"/>
              <a:t>, </a:t>
            </a:r>
            <a:r>
              <a:rPr lang="de-DE" dirty="0" err="1"/>
              <a:t>seperti</a:t>
            </a:r>
            <a:r>
              <a:rPr lang="de-DE" dirty="0"/>
              <a:t> </a:t>
            </a:r>
            <a:r>
              <a:rPr lang="de-DE" dirty="0" err="1"/>
              <a:t>juga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Indonesia, </a:t>
            </a:r>
            <a:r>
              <a:rPr lang="de-DE" dirty="0" err="1"/>
              <a:t>Jawa</a:t>
            </a:r>
            <a:r>
              <a:rPr lang="de-DE" dirty="0"/>
              <a:t>, Thai, Vietnam </a:t>
            </a:r>
            <a:r>
              <a:rPr lang="de-DE" dirty="0" err="1"/>
              <a:t>dll</a:t>
            </a:r>
            <a:r>
              <a:rPr lang="de-DE" dirty="0"/>
              <a:t>.</a:t>
            </a:r>
          </a:p>
          <a:p>
            <a:endParaRPr lang="de-DE" dirty="0"/>
          </a:p>
          <a:p>
            <a:r>
              <a:rPr lang="de-DE" dirty="0"/>
              <a:t>- </a:t>
            </a:r>
            <a:r>
              <a:rPr lang="de-DE" dirty="0" err="1"/>
              <a:t>Semakin</a:t>
            </a:r>
            <a:r>
              <a:rPr lang="de-DE" dirty="0"/>
              <a:t> </a:t>
            </a:r>
            <a:r>
              <a:rPr lang="de-DE" dirty="0" err="1"/>
              <a:t>penting</a:t>
            </a:r>
            <a:r>
              <a:rPr lang="de-DE" dirty="0"/>
              <a:t> </a:t>
            </a:r>
            <a:r>
              <a:rPr lang="de-DE" dirty="0" err="1"/>
              <a:t>kerana</a:t>
            </a:r>
            <a:r>
              <a:rPr lang="de-DE" dirty="0"/>
              <a:t> </a:t>
            </a:r>
            <a:r>
              <a:rPr lang="de-DE" dirty="0" err="1"/>
              <a:t>peluang</a:t>
            </a:r>
            <a:r>
              <a:rPr lang="de-DE" dirty="0"/>
              <a:t> </a:t>
            </a:r>
            <a:r>
              <a:rPr lang="de-DE" dirty="0" err="1"/>
              <a:t>ekonomi</a:t>
            </a:r>
            <a:r>
              <a:rPr lang="de-DE" dirty="0"/>
              <a:t> </a:t>
            </a:r>
            <a:r>
              <a:rPr lang="de-DE" dirty="0" err="1"/>
              <a:t>untuk</a:t>
            </a:r>
            <a:r>
              <a:rPr lang="de-DE" dirty="0"/>
              <a:t> </a:t>
            </a:r>
            <a:r>
              <a:rPr lang="de-DE" dirty="0" err="1"/>
              <a:t>pelajar</a:t>
            </a:r>
            <a:r>
              <a:rPr lang="de-DE" dirty="0"/>
              <a:t> </a:t>
            </a:r>
            <a:r>
              <a:rPr lang="de-DE" dirty="0" err="1"/>
              <a:t>dalam</a:t>
            </a:r>
            <a:r>
              <a:rPr lang="de-DE" dirty="0"/>
              <a:t> Internet </a:t>
            </a:r>
            <a:r>
              <a:rPr lang="de-DE" dirty="0" err="1"/>
              <a:t>of</a:t>
            </a:r>
            <a:r>
              <a:rPr lang="de-DE" dirty="0"/>
              <a:t> Services </a:t>
            </a:r>
          </a:p>
          <a:p>
            <a:endParaRPr lang="de-DE" dirty="0"/>
          </a:p>
          <a:p>
            <a:r>
              <a:rPr lang="de-DE" dirty="0"/>
              <a:t>- </a:t>
            </a:r>
            <a:r>
              <a:rPr lang="de-DE" dirty="0" err="1"/>
              <a:t>Semakin</a:t>
            </a:r>
            <a:r>
              <a:rPr lang="de-DE" dirty="0"/>
              <a:t> </a:t>
            </a:r>
            <a:r>
              <a:rPr lang="de-DE" dirty="0" err="1"/>
              <a:t>penting</a:t>
            </a:r>
            <a:r>
              <a:rPr lang="de-DE" dirty="0"/>
              <a:t> </a:t>
            </a:r>
            <a:r>
              <a:rPr lang="de-DE" dirty="0" err="1"/>
              <a:t>kerana</a:t>
            </a:r>
            <a:r>
              <a:rPr lang="de-DE" dirty="0"/>
              <a:t> Asia </a:t>
            </a:r>
            <a:r>
              <a:rPr lang="de-DE" dirty="0" err="1"/>
              <a:t>Tenggara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Asia Timur </a:t>
            </a:r>
            <a:r>
              <a:rPr lang="de-DE" dirty="0" err="1"/>
              <a:t>sedang</a:t>
            </a:r>
            <a:r>
              <a:rPr lang="de-DE" dirty="0"/>
              <a:t> </a:t>
            </a:r>
            <a:r>
              <a:rPr lang="de-DE" dirty="0" err="1"/>
              <a:t>bangkit</a:t>
            </a:r>
            <a:r>
              <a:rPr lang="de-DE" dirty="0"/>
              <a:t> </a:t>
            </a:r>
            <a:r>
              <a:rPr lang="de-DE" dirty="0" err="1"/>
              <a:t>secara</a:t>
            </a:r>
            <a:r>
              <a:rPr lang="de-DE" dirty="0"/>
              <a:t> </a:t>
            </a:r>
            <a:r>
              <a:rPr lang="de-DE" dirty="0" err="1"/>
              <a:t>ekonomis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politik</a:t>
            </a:r>
            <a:endParaRPr lang="de-DE" dirty="0"/>
          </a:p>
          <a:p>
            <a:endParaRPr lang="de-DE" dirty="0"/>
          </a:p>
          <a:p>
            <a:r>
              <a:rPr lang="de-DE" dirty="0"/>
              <a:t>- </a:t>
            </a:r>
            <a:r>
              <a:rPr lang="de-DE" dirty="0" err="1"/>
              <a:t>Semakin</a:t>
            </a:r>
            <a:r>
              <a:rPr lang="de-DE" dirty="0"/>
              <a:t> </a:t>
            </a:r>
            <a:r>
              <a:rPr lang="de-DE" dirty="0" err="1"/>
              <a:t>penting</a:t>
            </a:r>
            <a:r>
              <a:rPr lang="de-DE" dirty="0"/>
              <a:t> </a:t>
            </a:r>
            <a:r>
              <a:rPr lang="de-DE" dirty="0" err="1"/>
              <a:t>kerana</a:t>
            </a:r>
            <a:r>
              <a:rPr lang="de-DE" dirty="0"/>
              <a:t> </a:t>
            </a:r>
            <a:r>
              <a:rPr lang="de-DE" dirty="0" err="1"/>
              <a:t>kaitan</a:t>
            </a:r>
            <a:r>
              <a:rPr lang="de-DE" dirty="0"/>
              <a:t> </a:t>
            </a:r>
            <a:r>
              <a:rPr lang="de-DE" dirty="0" err="1"/>
              <a:t>antara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, </a:t>
            </a:r>
            <a:r>
              <a:rPr lang="de-DE" dirty="0" err="1"/>
              <a:t>wawasan</a:t>
            </a:r>
            <a:r>
              <a:rPr lang="de-DE" dirty="0"/>
              <a:t> </a:t>
            </a:r>
            <a:r>
              <a:rPr lang="de-DE" dirty="0" err="1"/>
              <a:t>komuniti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politik</a:t>
            </a:r>
            <a:r>
              <a:rPr lang="de-DE" dirty="0"/>
              <a:t> </a:t>
            </a:r>
            <a:r>
              <a:rPr lang="de-DE" dirty="0" err="1"/>
              <a:t>semakin</a:t>
            </a:r>
            <a:r>
              <a:rPr lang="de-DE" dirty="0"/>
              <a:t> </a:t>
            </a:r>
            <a:r>
              <a:rPr lang="de-DE" dirty="0" err="1"/>
              <a:t>relevan</a:t>
            </a:r>
            <a:endParaRPr lang="de-DE" dirty="0"/>
          </a:p>
          <a:p>
            <a:endParaRPr lang="de-DE" dirty="0"/>
          </a:p>
          <a:p>
            <a:r>
              <a:rPr lang="de-DE" dirty="0"/>
              <a:t>= di </a:t>
            </a:r>
            <a:r>
              <a:rPr lang="de-DE" dirty="0" err="1"/>
              <a:t>peringkat</a:t>
            </a:r>
            <a:r>
              <a:rPr lang="de-DE" dirty="0"/>
              <a:t> BA/MA: </a:t>
            </a:r>
            <a:r>
              <a:rPr lang="de-DE" dirty="0" err="1"/>
              <a:t>boleh</a:t>
            </a:r>
            <a:r>
              <a:rPr lang="de-DE" dirty="0"/>
              <a:t> </a:t>
            </a:r>
            <a:r>
              <a:rPr lang="de-DE" dirty="0" err="1"/>
              <a:t>digabungkan</a:t>
            </a:r>
            <a:r>
              <a:rPr lang="de-DE" dirty="0"/>
              <a:t> </a:t>
            </a:r>
            <a:r>
              <a:rPr lang="de-DE" dirty="0" err="1"/>
              <a:t>dengan</a:t>
            </a:r>
            <a:r>
              <a:rPr lang="de-DE" dirty="0"/>
              <a:t> </a:t>
            </a:r>
            <a:r>
              <a:rPr lang="de-DE" dirty="0" err="1"/>
              <a:t>kuliah</a:t>
            </a:r>
            <a:r>
              <a:rPr lang="de-DE" dirty="0"/>
              <a:t> </a:t>
            </a:r>
            <a:r>
              <a:rPr lang="de-DE" dirty="0" err="1"/>
              <a:t>tentang</a:t>
            </a:r>
            <a:r>
              <a:rPr lang="de-DE" dirty="0"/>
              <a:t> </a:t>
            </a:r>
            <a:r>
              <a:rPr lang="de-DE" dirty="0" err="1"/>
              <a:t>ekonomi</a:t>
            </a:r>
            <a:r>
              <a:rPr lang="de-DE" dirty="0"/>
              <a:t>, </a:t>
            </a:r>
            <a:r>
              <a:rPr lang="de-DE" dirty="0" err="1"/>
              <a:t>sejarah</a:t>
            </a:r>
            <a:r>
              <a:rPr lang="de-DE" dirty="0"/>
              <a:t>, </a:t>
            </a:r>
            <a:r>
              <a:rPr lang="de-DE" dirty="0" err="1"/>
              <a:t>politik</a:t>
            </a:r>
            <a:r>
              <a:rPr lang="de-DE" dirty="0"/>
              <a:t> </a:t>
            </a:r>
            <a:r>
              <a:rPr lang="de-DE" dirty="0" err="1"/>
              <a:t>untuk</a:t>
            </a:r>
            <a:r>
              <a:rPr lang="de-DE" dirty="0"/>
              <a:t> </a:t>
            </a:r>
            <a:r>
              <a:rPr lang="de-DE" dirty="0" err="1"/>
              <a:t>meningkatkan</a:t>
            </a:r>
            <a:r>
              <a:rPr lang="de-DE" dirty="0"/>
              <a:t> </a:t>
            </a:r>
            <a:r>
              <a:rPr lang="de-DE" dirty="0" err="1"/>
              <a:t>kebolehpekerjaan</a:t>
            </a:r>
            <a:r>
              <a:rPr lang="de-DE" dirty="0"/>
              <a:t> </a:t>
            </a:r>
            <a:r>
              <a:rPr lang="de-DE" dirty="0" err="1"/>
              <a:t>para</a:t>
            </a:r>
            <a:r>
              <a:rPr lang="de-DE" dirty="0"/>
              <a:t> </a:t>
            </a:r>
            <a:r>
              <a:rPr lang="de-DE" dirty="0" err="1"/>
              <a:t>pelajar</a:t>
            </a:r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C1BBA4B-FEDC-4812-AC0F-2CBB88FBA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7863" y="299434"/>
            <a:ext cx="18873787" cy="1439863"/>
          </a:xfrm>
        </p:spPr>
        <p:txBody>
          <a:bodyPr/>
          <a:lstStyle/>
          <a:p>
            <a:r>
              <a:rPr lang="de-DE" dirty="0" err="1"/>
              <a:t>Implikasi</a:t>
            </a:r>
            <a:r>
              <a:rPr lang="de-DE" dirty="0"/>
              <a:t> RI4 </a:t>
            </a:r>
            <a:r>
              <a:rPr lang="de-DE" dirty="0" err="1"/>
              <a:t>pada</a:t>
            </a:r>
            <a:r>
              <a:rPr lang="de-DE" dirty="0"/>
              <a:t> </a:t>
            </a:r>
            <a:r>
              <a:rPr lang="de-DE" dirty="0" err="1"/>
              <a:t>Pengajian</a:t>
            </a:r>
            <a:r>
              <a:rPr lang="de-DE" dirty="0"/>
              <a:t> Asia </a:t>
            </a:r>
            <a:r>
              <a:rPr lang="de-DE" dirty="0" err="1"/>
              <a:t>Tenggara</a:t>
            </a:r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146822F-D6F0-4B3C-A1F6-4E573F6E7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1459" y="9177489"/>
            <a:ext cx="6284775" cy="208823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4864476F-1132-4CE7-BA75-1009091F4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48584" y="6082419"/>
            <a:ext cx="6180595" cy="155116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6914DD4-9EB7-4A51-AF22-91E0C6A531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48184" y="11592020"/>
            <a:ext cx="3343275" cy="1343025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A2D9A764-4D7B-4EBB-A9EF-D7CB4DECD6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39235" y="2465082"/>
            <a:ext cx="4065335" cy="305410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3BA218B-5189-4F24-86DF-4857B39194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09296" y="7310578"/>
            <a:ext cx="3900971" cy="3196123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9F1704F-7B3B-4626-A059-E6F317AC5C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848184" y="477234"/>
            <a:ext cx="5159846" cy="5218928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2D233D11-E8CC-4C64-9C9B-2AD2CBD8C6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639014" y="8045864"/>
            <a:ext cx="5853030" cy="77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9399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99D0E29-C9E5-4A0F-9301-575484B8BD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21</a:t>
            </a:fld>
            <a:endParaRPr lang="de-DE" alt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C81C990-102D-4F9A-8B9E-60960E1D1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15DB830-E47C-4130-9CD0-AC7A0DFA3FDC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1894857" y="2970213"/>
            <a:ext cx="14545616" cy="9648427"/>
          </a:xfrm>
        </p:spPr>
        <p:txBody>
          <a:bodyPr/>
          <a:lstStyle/>
          <a:p>
            <a:r>
              <a:rPr lang="de-DE" dirty="0" err="1"/>
              <a:t>Boleh</a:t>
            </a:r>
            <a:r>
              <a:rPr lang="de-DE" dirty="0"/>
              <a:t> </a:t>
            </a:r>
            <a:r>
              <a:rPr lang="de-DE" dirty="0" err="1"/>
              <a:t>difahami</a:t>
            </a:r>
            <a:r>
              <a:rPr lang="de-DE" dirty="0"/>
              <a:t> </a:t>
            </a:r>
            <a:r>
              <a:rPr lang="de-DE" dirty="0" err="1"/>
              <a:t>kalau</a:t>
            </a:r>
            <a:r>
              <a:rPr lang="de-DE" dirty="0"/>
              <a:t>: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Melayu</a:t>
            </a:r>
            <a:r>
              <a:rPr lang="de-DE" dirty="0"/>
              <a:t> </a:t>
            </a:r>
            <a:r>
              <a:rPr lang="de-DE" dirty="0" err="1"/>
              <a:t>terus</a:t>
            </a:r>
            <a:r>
              <a:rPr lang="de-DE" dirty="0"/>
              <a:t> </a:t>
            </a:r>
            <a:r>
              <a:rPr lang="de-DE" dirty="0" err="1"/>
              <a:t>dipelihara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dimaratabatkan</a:t>
            </a:r>
            <a:r>
              <a:rPr lang="de-DE" dirty="0"/>
              <a:t> di Malaysia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Termasuk</a:t>
            </a:r>
            <a:r>
              <a:rPr lang="de-DE" dirty="0"/>
              <a:t> </a:t>
            </a:r>
            <a:r>
              <a:rPr lang="de-DE" dirty="0" err="1"/>
              <a:t>sebagai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ilmu</a:t>
            </a:r>
            <a:r>
              <a:rPr lang="de-DE" dirty="0"/>
              <a:t> </a:t>
            </a:r>
            <a:r>
              <a:rPr lang="de-DE" dirty="0" err="1"/>
              <a:t>dalam</a:t>
            </a:r>
            <a:r>
              <a:rPr lang="de-DE" dirty="0"/>
              <a:t> </a:t>
            </a:r>
            <a:r>
              <a:rPr lang="de-DE" dirty="0" err="1"/>
              <a:t>bidang</a:t>
            </a:r>
            <a:r>
              <a:rPr lang="de-DE" dirty="0"/>
              <a:t> ICT/</a:t>
            </a:r>
            <a:r>
              <a:rPr lang="de-DE" dirty="0" err="1"/>
              <a:t>kerjuruteraan</a:t>
            </a:r>
            <a:endParaRPr lang="de-DE" dirty="0"/>
          </a:p>
          <a:p>
            <a:pPr marL="571500" indent="-571500">
              <a:buFontTx/>
              <a:buChar char="-"/>
            </a:pPr>
            <a:r>
              <a:rPr lang="de-DE" dirty="0" err="1"/>
              <a:t>Bidang</a:t>
            </a:r>
            <a:r>
              <a:rPr lang="de-DE" dirty="0"/>
              <a:t> </a:t>
            </a:r>
            <a:r>
              <a:rPr lang="de-DE" dirty="0" err="1"/>
              <a:t>ilmu</a:t>
            </a:r>
            <a:r>
              <a:rPr lang="de-DE" dirty="0"/>
              <a:t> </a:t>
            </a:r>
            <a:r>
              <a:rPr lang="de-DE" dirty="0" err="1"/>
              <a:t>kemanusiaan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sains</a:t>
            </a:r>
            <a:r>
              <a:rPr lang="de-DE" dirty="0"/>
              <a:t> </a:t>
            </a:r>
            <a:r>
              <a:rPr lang="de-DE" dirty="0" err="1"/>
              <a:t>sosial</a:t>
            </a:r>
            <a:r>
              <a:rPr lang="de-DE" dirty="0"/>
              <a:t> </a:t>
            </a:r>
            <a:r>
              <a:rPr lang="de-DE" dirty="0" err="1"/>
              <a:t>dipelihara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ditingkatkan</a:t>
            </a:r>
            <a:endParaRPr lang="de-DE" dirty="0"/>
          </a:p>
          <a:p>
            <a:pPr marL="571500" indent="-571500">
              <a:buFontTx/>
              <a:buChar char="-"/>
            </a:pPr>
            <a:r>
              <a:rPr lang="de-DE" dirty="0" err="1"/>
              <a:t>Sokongan</a:t>
            </a:r>
            <a:r>
              <a:rPr lang="de-DE" dirty="0"/>
              <a:t> </a:t>
            </a:r>
            <a:r>
              <a:rPr lang="de-DE" dirty="0" err="1"/>
              <a:t>diberi</a:t>
            </a:r>
            <a:r>
              <a:rPr lang="de-DE" dirty="0"/>
              <a:t> </a:t>
            </a:r>
            <a:r>
              <a:rPr lang="de-DE" dirty="0" err="1"/>
              <a:t>untuk</a:t>
            </a:r>
            <a:r>
              <a:rPr lang="de-DE" dirty="0"/>
              <a:t> </a:t>
            </a:r>
            <a:r>
              <a:rPr lang="de-DE" dirty="0" err="1"/>
              <a:t>pengembangan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pembinaan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dalam</a:t>
            </a:r>
            <a:r>
              <a:rPr lang="de-DE" dirty="0"/>
              <a:t> </a:t>
            </a:r>
            <a:r>
              <a:rPr lang="de-DE" dirty="0" err="1"/>
              <a:t>era</a:t>
            </a:r>
            <a:r>
              <a:rPr lang="de-DE" dirty="0"/>
              <a:t> </a:t>
            </a:r>
            <a:r>
              <a:rPr lang="de-DE" dirty="0" err="1"/>
              <a:t>baru</a:t>
            </a:r>
            <a:r>
              <a:rPr lang="de-DE" dirty="0"/>
              <a:t>, </a:t>
            </a:r>
            <a:r>
              <a:rPr lang="de-DE" dirty="0" err="1"/>
              <a:t>termasuk</a:t>
            </a:r>
            <a:r>
              <a:rPr lang="de-DE" dirty="0"/>
              <a:t> </a:t>
            </a:r>
            <a:r>
              <a:rPr lang="de-DE" dirty="0" err="1"/>
              <a:t>dalam</a:t>
            </a:r>
            <a:r>
              <a:rPr lang="de-DE" dirty="0"/>
              <a:t> </a:t>
            </a:r>
            <a:r>
              <a:rPr lang="de-DE" dirty="0" err="1"/>
              <a:t>bidang</a:t>
            </a:r>
            <a:r>
              <a:rPr lang="de-DE" dirty="0"/>
              <a:t> </a:t>
            </a:r>
            <a:r>
              <a:rPr lang="de-DE" dirty="0" err="1"/>
              <a:t>peristilahan</a:t>
            </a:r>
            <a:endParaRPr lang="de-DE" dirty="0"/>
          </a:p>
          <a:p>
            <a:pPr marL="571500" indent="-571500">
              <a:buFontTx/>
              <a:buChar char="-"/>
            </a:pPr>
            <a:r>
              <a:rPr lang="de-DE" dirty="0" err="1"/>
              <a:t>Sejumlah</a:t>
            </a:r>
            <a:r>
              <a:rPr lang="de-DE" dirty="0"/>
              <a:t> </a:t>
            </a:r>
            <a:r>
              <a:rPr lang="de-DE" dirty="0" err="1"/>
              <a:t>dokumen</a:t>
            </a:r>
            <a:r>
              <a:rPr lang="de-DE" dirty="0"/>
              <a:t> </a:t>
            </a:r>
            <a:r>
              <a:rPr lang="de-DE" dirty="0" err="1"/>
              <a:t>penting</a:t>
            </a:r>
            <a:r>
              <a:rPr lang="de-DE" dirty="0"/>
              <a:t> </a:t>
            </a:r>
            <a:r>
              <a:rPr lang="de-DE" dirty="0" err="1"/>
              <a:t>untuk</a:t>
            </a:r>
            <a:r>
              <a:rPr lang="de-DE" dirty="0"/>
              <a:t> </a:t>
            </a:r>
            <a:r>
              <a:rPr lang="de-DE" dirty="0" err="1"/>
              <a:t>wacana</a:t>
            </a:r>
            <a:r>
              <a:rPr lang="de-DE" dirty="0"/>
              <a:t> RI4 </a:t>
            </a:r>
            <a:r>
              <a:rPr lang="de-DE" dirty="0" err="1"/>
              <a:t>diterjemahkan</a:t>
            </a:r>
            <a:r>
              <a:rPr lang="de-DE" dirty="0"/>
              <a:t> </a:t>
            </a:r>
            <a:r>
              <a:rPr lang="de-DE" dirty="0" err="1"/>
              <a:t>ke</a:t>
            </a:r>
            <a:r>
              <a:rPr lang="de-DE" dirty="0"/>
              <a:t> </a:t>
            </a:r>
            <a:r>
              <a:rPr lang="de-DE" dirty="0" err="1"/>
              <a:t>dalam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Melayu</a:t>
            </a:r>
            <a:r>
              <a:rPr lang="de-DE" dirty="0"/>
              <a:t>, </a:t>
            </a:r>
            <a:r>
              <a:rPr lang="de-DE" dirty="0" err="1"/>
              <a:t>misalnya</a:t>
            </a:r>
            <a:r>
              <a:rPr lang="de-DE" dirty="0"/>
              <a:t> </a:t>
            </a:r>
            <a:r>
              <a:rPr lang="de-DE" dirty="0" err="1"/>
              <a:t>tentang</a:t>
            </a:r>
            <a:r>
              <a:rPr lang="de-DE" dirty="0"/>
              <a:t> „Industrie 4.0“</a:t>
            </a:r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2529D56-D25E-493A-8AD0-DAE4B5AEE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Implikasi</a:t>
            </a:r>
            <a:r>
              <a:rPr lang="de-DE" dirty="0"/>
              <a:t> RI4 </a:t>
            </a:r>
            <a:r>
              <a:rPr lang="de-DE" dirty="0" err="1"/>
              <a:t>untuk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Melayu</a:t>
            </a:r>
            <a:r>
              <a:rPr lang="de-DE" dirty="0"/>
              <a:t> di Malaysia</a:t>
            </a:r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B4CE986-F383-4005-BA76-9DE3067DC4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4603" y="2936947"/>
            <a:ext cx="3448050" cy="168592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DA0A288-C0B0-4E6B-9BF0-696080EDCF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92600" y="4841776"/>
            <a:ext cx="4087391" cy="130823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2B69A4E-EEF8-426B-A024-97D1297CFB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32560" y="2580463"/>
            <a:ext cx="2971800" cy="1743075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2D232AFA-D7DB-422C-BE1F-79C78B24BC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04360" y="6368916"/>
            <a:ext cx="3219573" cy="166026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6891840B-9F22-407E-943A-E77D17255D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72520" y="8248088"/>
            <a:ext cx="4267666" cy="20876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8C735A39-69ED-488C-ACB9-30E14FCC2B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990107" y="10515859"/>
            <a:ext cx="3941466" cy="1685926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76B86C99-4FFF-40B8-A6D2-65EE5B61B38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022746" y="620666"/>
            <a:ext cx="4417727" cy="2304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3852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22</a:t>
            </a:fld>
            <a:endParaRPr lang="de-DE" alt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2"/>
          </p:nvPr>
        </p:nvSpPr>
        <p:spPr>
          <a:xfrm>
            <a:off x="4198244" y="11113325"/>
            <a:ext cx="12673408" cy="2366112"/>
          </a:xfrm>
        </p:spPr>
        <p:txBody>
          <a:bodyPr/>
          <a:lstStyle/>
          <a:p>
            <a:endParaRPr lang="de-DE" dirty="0"/>
          </a:p>
          <a:p>
            <a:endParaRPr lang="de-DE" dirty="0"/>
          </a:p>
          <a:p>
            <a:r>
              <a:rPr lang="de-DE" dirty="0"/>
              <a:t>arndtgraf@yahoo.de</a:t>
            </a:r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/>
              <a:t>Terima</a:t>
            </a:r>
            <a:r>
              <a:rPr lang="de-DE" b="1" dirty="0"/>
              <a:t> </a:t>
            </a:r>
            <a:r>
              <a:rPr lang="de-DE" b="1" dirty="0" err="1"/>
              <a:t>kasih</a:t>
            </a:r>
            <a:r>
              <a:rPr lang="de-DE" b="1" dirty="0"/>
              <a:t>!</a:t>
            </a:r>
            <a:endParaRPr lang="en-GB" b="1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8244" y="1961456"/>
            <a:ext cx="11450140" cy="8939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542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FDCFCE3-D647-4EA6-AA2E-A030C00CCF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3</a:t>
            </a:fld>
            <a:endParaRPr lang="de-DE" alt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FE6E7DC-52F3-454F-8C02-F57871D1A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E8775C8-93B5-4E69-B8D6-59E88C53ABB9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2186733" y="6491185"/>
            <a:ext cx="18290032" cy="6408712"/>
          </a:xfrm>
        </p:spPr>
        <p:txBody>
          <a:bodyPr/>
          <a:lstStyle/>
          <a:p>
            <a:r>
              <a:rPr lang="de-DE" dirty="0" err="1"/>
              <a:t>Sering</a:t>
            </a:r>
            <a:r>
              <a:rPr lang="de-DE" dirty="0"/>
              <a:t>: </a:t>
            </a:r>
            <a:r>
              <a:rPr lang="de-DE" dirty="0" err="1"/>
              <a:t>wacana</a:t>
            </a:r>
            <a:r>
              <a:rPr lang="de-DE" dirty="0"/>
              <a:t> </a:t>
            </a:r>
            <a:r>
              <a:rPr lang="de-DE" dirty="0" err="1"/>
              <a:t>tentang</a:t>
            </a:r>
            <a:r>
              <a:rPr lang="de-DE" dirty="0"/>
              <a:t> </a:t>
            </a:r>
            <a:r>
              <a:rPr lang="de-DE" dirty="0" err="1"/>
              <a:t>Revolusi</a:t>
            </a:r>
            <a:r>
              <a:rPr lang="de-DE" dirty="0"/>
              <a:t> </a:t>
            </a:r>
            <a:r>
              <a:rPr lang="de-DE" dirty="0" err="1"/>
              <a:t>Industri</a:t>
            </a:r>
            <a:r>
              <a:rPr lang="de-DE" dirty="0"/>
              <a:t> 4.0 </a:t>
            </a:r>
            <a:r>
              <a:rPr lang="de-DE" dirty="0" err="1"/>
              <a:t>didominasi</a:t>
            </a:r>
            <a:r>
              <a:rPr lang="de-DE" dirty="0"/>
              <a:t> </a:t>
            </a:r>
            <a:r>
              <a:rPr lang="de-DE" dirty="0" err="1"/>
              <a:t>oleh</a:t>
            </a:r>
            <a:r>
              <a:rPr lang="de-DE" dirty="0"/>
              <a:t> </a:t>
            </a:r>
            <a:r>
              <a:rPr lang="de-DE" dirty="0" err="1"/>
              <a:t>engineering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bisnis</a:t>
            </a:r>
            <a:r>
              <a:rPr lang="de-DE" dirty="0"/>
              <a:t> (</a:t>
            </a:r>
            <a:r>
              <a:rPr lang="de-DE" dirty="0" err="1"/>
              <a:t>contoh</a:t>
            </a:r>
            <a:r>
              <a:rPr lang="de-DE" dirty="0"/>
              <a:t>: </a:t>
            </a:r>
            <a:r>
              <a:rPr lang="de-DE" dirty="0" err="1"/>
              <a:t>Pameran</a:t>
            </a:r>
            <a:r>
              <a:rPr lang="de-DE" dirty="0"/>
              <a:t> </a:t>
            </a:r>
            <a:r>
              <a:rPr lang="de-DE" dirty="0" err="1"/>
              <a:t>Hanover</a:t>
            </a:r>
            <a:r>
              <a:rPr lang="de-DE" dirty="0"/>
              <a:t> 2019, di </a:t>
            </a:r>
            <a:r>
              <a:rPr lang="de-DE" dirty="0" err="1"/>
              <a:t>atas</a:t>
            </a:r>
            <a:r>
              <a:rPr lang="de-DE" dirty="0"/>
              <a:t>), </a:t>
            </a:r>
            <a:r>
              <a:rPr lang="de-DE" dirty="0" err="1"/>
              <a:t>wacana</a:t>
            </a:r>
            <a:r>
              <a:rPr lang="de-DE" dirty="0"/>
              <a:t> </a:t>
            </a:r>
            <a:r>
              <a:rPr lang="de-DE" dirty="0" err="1"/>
              <a:t>dalam</a:t>
            </a:r>
            <a:r>
              <a:rPr lang="de-DE" dirty="0"/>
              <a:t> </a:t>
            </a:r>
            <a:r>
              <a:rPr lang="de-DE" dirty="0" err="1"/>
              <a:t>forum</a:t>
            </a:r>
            <a:r>
              <a:rPr lang="de-DE" dirty="0"/>
              <a:t> </a:t>
            </a:r>
            <a:r>
              <a:rPr lang="de-DE" dirty="0" err="1"/>
              <a:t>antarabangsa</a:t>
            </a:r>
            <a:r>
              <a:rPr lang="de-DE" dirty="0"/>
              <a:t> </a:t>
            </a:r>
            <a:r>
              <a:rPr lang="de-DE" dirty="0" err="1"/>
              <a:t>dalam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Inggeris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Tujuannya</a:t>
            </a:r>
            <a:r>
              <a:rPr lang="de-DE" dirty="0"/>
              <a:t>: </a:t>
            </a:r>
            <a:r>
              <a:rPr lang="de-DE" dirty="0" err="1"/>
              <a:t>pemasaran</a:t>
            </a:r>
            <a:r>
              <a:rPr lang="de-DE" dirty="0"/>
              <a:t> </a:t>
            </a:r>
            <a:r>
              <a:rPr lang="de-DE" dirty="0" err="1"/>
              <a:t>produk</a:t>
            </a:r>
            <a:r>
              <a:rPr lang="de-DE" dirty="0"/>
              <a:t> di </a:t>
            </a:r>
            <a:r>
              <a:rPr lang="de-DE" dirty="0" err="1"/>
              <a:t>peringkat</a:t>
            </a:r>
            <a:r>
              <a:rPr lang="de-DE" dirty="0"/>
              <a:t> </a:t>
            </a:r>
            <a:r>
              <a:rPr lang="de-DE" dirty="0" err="1"/>
              <a:t>antarabangsa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Kesan</a:t>
            </a:r>
            <a:r>
              <a:rPr lang="de-DE" dirty="0"/>
              <a:t>: </a:t>
            </a:r>
            <a:r>
              <a:rPr lang="de-DE" dirty="0" err="1"/>
              <a:t>seolah-olah</a:t>
            </a:r>
            <a:r>
              <a:rPr lang="de-DE" dirty="0"/>
              <a:t> „</a:t>
            </a:r>
            <a:r>
              <a:rPr lang="de-DE" dirty="0" err="1"/>
              <a:t>era</a:t>
            </a:r>
            <a:r>
              <a:rPr lang="de-DE" dirty="0"/>
              <a:t> </a:t>
            </a:r>
            <a:r>
              <a:rPr lang="de-DE" dirty="0" err="1"/>
              <a:t>Industri</a:t>
            </a:r>
            <a:r>
              <a:rPr lang="de-DE" dirty="0"/>
              <a:t> 4.0“ </a:t>
            </a:r>
            <a:r>
              <a:rPr lang="de-DE" dirty="0" err="1"/>
              <a:t>akan</a:t>
            </a:r>
            <a:r>
              <a:rPr lang="de-DE" dirty="0"/>
              <a:t> </a:t>
            </a:r>
            <a:r>
              <a:rPr lang="de-DE" dirty="0" err="1"/>
              <a:t>menghabiskan</a:t>
            </a:r>
            <a:r>
              <a:rPr lang="de-DE" dirty="0"/>
              <a:t> </a:t>
            </a:r>
            <a:r>
              <a:rPr lang="de-DE" dirty="0" err="1"/>
              <a:t>semua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lain</a:t>
            </a:r>
            <a:r>
              <a:rPr lang="de-DE" dirty="0"/>
              <a:t>, </a:t>
            </a:r>
            <a:r>
              <a:rPr lang="de-DE" dirty="0" err="1"/>
              <a:t>termasuk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Melayu</a:t>
            </a:r>
            <a:r>
              <a:rPr lang="de-DE" dirty="0"/>
              <a:t>, </a:t>
            </a:r>
            <a:r>
              <a:rPr lang="de-DE" dirty="0" err="1"/>
              <a:t>Jerman</a:t>
            </a:r>
            <a:r>
              <a:rPr lang="de-DE" dirty="0"/>
              <a:t>, </a:t>
            </a:r>
            <a:r>
              <a:rPr lang="de-DE" dirty="0" err="1"/>
              <a:t>Perancis</a:t>
            </a:r>
            <a:r>
              <a:rPr lang="de-DE" dirty="0"/>
              <a:t> </a:t>
            </a:r>
            <a:r>
              <a:rPr lang="de-DE" dirty="0" err="1"/>
              <a:t>dll</a:t>
            </a:r>
            <a:r>
              <a:rPr lang="de-DE" dirty="0"/>
              <a:t>.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EB1A319-B383-456D-9586-C2099410C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wacana</a:t>
            </a:r>
            <a:r>
              <a:rPr lang="de-DE" dirty="0"/>
              <a:t> </a:t>
            </a:r>
            <a:r>
              <a:rPr lang="de-DE" dirty="0" err="1"/>
              <a:t>tentang</a:t>
            </a:r>
            <a:r>
              <a:rPr lang="de-DE" dirty="0"/>
              <a:t> RI4 di </a:t>
            </a:r>
            <a:r>
              <a:rPr lang="de-DE" dirty="0" err="1"/>
              <a:t>pameran</a:t>
            </a:r>
            <a:r>
              <a:rPr lang="de-DE" dirty="0"/>
              <a:t> </a:t>
            </a:r>
            <a:r>
              <a:rPr lang="de-DE" dirty="0" err="1"/>
              <a:t>industri</a:t>
            </a:r>
            <a:r>
              <a:rPr lang="de-DE" dirty="0"/>
              <a:t> </a:t>
            </a:r>
            <a:r>
              <a:rPr lang="de-DE" dirty="0" err="1"/>
              <a:t>antarabangsa</a:t>
            </a:r>
            <a:endParaRPr lang="en-US" dirty="0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0E4F7E2A-62DC-45DE-AFAC-495E4723F7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832" y="2163416"/>
            <a:ext cx="21389155" cy="3960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700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415148C-A638-424C-9263-B3C9B2E2EB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4</a:t>
            </a:fld>
            <a:endParaRPr lang="de-DE" alt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77C64D2-E346-4D14-8F93-E53D0EA2D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ECE2781A-D408-4B5B-9A99-DC5A04D05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Konsep</a:t>
            </a:r>
            <a:r>
              <a:rPr lang="de-DE" dirty="0"/>
              <a:t> </a:t>
            </a:r>
            <a:r>
              <a:rPr lang="de-DE" dirty="0" err="1"/>
              <a:t>Industri</a:t>
            </a:r>
            <a:r>
              <a:rPr lang="de-DE" dirty="0"/>
              <a:t> </a:t>
            </a:r>
            <a:r>
              <a:rPr lang="de-DE" dirty="0" err="1"/>
              <a:t>Keempat</a:t>
            </a:r>
            <a:r>
              <a:rPr lang="de-DE" dirty="0"/>
              <a:t> – Industrie 4.0</a:t>
            </a:r>
            <a:endParaRPr lang="en-US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4ED3EA3-8FAF-4C4E-B866-79C6CC1FD341}"/>
              </a:ext>
            </a:extLst>
          </p:cNvPr>
          <p:cNvSpPr txBox="1"/>
          <p:nvPr/>
        </p:nvSpPr>
        <p:spPr>
          <a:xfrm>
            <a:off x="1631332" y="2249488"/>
            <a:ext cx="8859135" cy="10926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Menjelang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Pameran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Industri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Hanover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2011: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artikel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oleh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Kagermann/Lukas/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Wahlster</a:t>
            </a:r>
            <a:endParaRPr lang="de-DE" sz="44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571500" indent="-571500">
              <a:buFontTx/>
              <a:buChar char="-"/>
            </a:pP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merupakan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ringkasan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dari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laporan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Dewan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Penasihat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Bisnis-Sains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dari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Kerajaan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Federal,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terbit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selepas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diterima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oleh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Kerajaan</a:t>
            </a:r>
            <a:endParaRPr lang="de-DE" sz="44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571500" indent="-571500">
              <a:buFontTx/>
              <a:buChar char="-"/>
            </a:pP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hujah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: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selepas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Krisis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Kewangan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2008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teknologi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baru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penting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bagi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Jerman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sehingga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ekonominya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tetap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kuat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pada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abad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ke-21</a:t>
            </a:r>
          </a:p>
          <a:p>
            <a:pPr marL="571500" indent="-571500">
              <a:buFontTx/>
              <a:buChar char="-"/>
            </a:pP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Industrie 4.0</a:t>
            </a:r>
          </a:p>
          <a:p>
            <a:pPr marL="571500" indent="-571500">
              <a:buFontTx/>
              <a:buChar char="-"/>
            </a:pP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artikel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seluruh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wacana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ilmiah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,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ekonomi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politik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sejak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itu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tentu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dalam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bahasa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Jerman</a:t>
            </a:r>
            <a:endParaRPr lang="de-DE" sz="44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571500" indent="-571500">
              <a:buFontTx/>
              <a:buChar char="-"/>
            </a:pPr>
            <a:endParaRPr lang="en-US" sz="4400" dirty="0" err="1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5FEEC3E-2CA5-47F8-B4D0-250286A2AB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3809" y="7689107"/>
            <a:ext cx="6732464" cy="387504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10466455-8935-4464-BAAC-4EB415C10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48812" y="1383842"/>
            <a:ext cx="2943225" cy="315277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199D036A-8D84-4B31-8390-9BFDF2196F9A}"/>
              </a:ext>
            </a:extLst>
          </p:cNvPr>
          <p:cNvSpPr txBox="1"/>
          <p:nvPr/>
        </p:nvSpPr>
        <p:spPr>
          <a:xfrm>
            <a:off x="12564288" y="4711073"/>
            <a:ext cx="31262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H. Kagermann, SAP +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acatech</a:t>
            </a:r>
            <a:endParaRPr lang="en-US" sz="3200" dirty="0" err="1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5591C613-68DF-4AB8-83AE-060C15A5C9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04833" y="1367183"/>
            <a:ext cx="2808314" cy="3890205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ABF72840-E09E-4EA0-9E3C-47071932BD70}"/>
              </a:ext>
            </a:extLst>
          </p:cNvPr>
          <p:cNvSpPr txBox="1"/>
          <p:nvPr/>
        </p:nvSpPr>
        <p:spPr>
          <a:xfrm>
            <a:off x="15682680" y="5257389"/>
            <a:ext cx="3278072" cy="223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W.-D. Lukas,</a:t>
            </a:r>
          </a:p>
          <a:p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Kementerian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Pendidikan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dan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Penyelidikan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endParaRPr lang="en-US" sz="4400" dirty="0" err="1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A77628BC-6A50-4BBB-A761-52CCFAB1FE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41721" y="1778904"/>
            <a:ext cx="3359149" cy="3337753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14D1F7A3-3478-43C4-8E32-AB8164B570E5}"/>
              </a:ext>
            </a:extLst>
          </p:cNvPr>
          <p:cNvSpPr txBox="1"/>
          <p:nvPr/>
        </p:nvSpPr>
        <p:spPr>
          <a:xfrm>
            <a:off x="19129631" y="5285380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W.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Wahlster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, </a:t>
            </a:r>
            <a:r>
              <a:rPr lang="de-DE" sz="32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profesor</a:t>
            </a:r>
            <a:r>
              <a:rPr lang="de-DE" sz="3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ICT, Saarland University</a:t>
            </a:r>
            <a:endParaRPr lang="en-US" sz="3200" dirty="0" err="1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53290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5</a:t>
            </a:fld>
            <a:endParaRPr lang="de-DE" alt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2"/>
          </p:nvPr>
        </p:nvSpPr>
        <p:spPr>
          <a:xfrm>
            <a:off x="1894856" y="2092129"/>
            <a:ext cx="8352928" cy="10598520"/>
          </a:xfrm>
        </p:spPr>
        <p:txBody>
          <a:bodyPr/>
          <a:lstStyle/>
          <a:p>
            <a:r>
              <a:rPr lang="de-DE" dirty="0" err="1"/>
              <a:t>Aneka</a:t>
            </a:r>
            <a:r>
              <a:rPr lang="de-DE" dirty="0"/>
              <a:t> </a:t>
            </a:r>
            <a:r>
              <a:rPr lang="de-DE" dirty="0" err="1"/>
              <a:t>inisiatif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konsep</a:t>
            </a:r>
            <a:r>
              <a:rPr lang="de-DE" dirty="0"/>
              <a:t> </a:t>
            </a:r>
            <a:r>
              <a:rPr lang="de-DE" dirty="0" err="1"/>
              <a:t>untuk</a:t>
            </a:r>
            <a:r>
              <a:rPr lang="de-DE" dirty="0"/>
              <a:t> </a:t>
            </a:r>
            <a:r>
              <a:rPr lang="de-DE" dirty="0" err="1"/>
              <a:t>Industri</a:t>
            </a:r>
            <a:r>
              <a:rPr lang="de-DE" dirty="0"/>
              <a:t> 4.0 di Uni </a:t>
            </a:r>
            <a:r>
              <a:rPr lang="de-DE" dirty="0" err="1"/>
              <a:t>Eropah</a:t>
            </a:r>
            <a:r>
              <a:rPr lang="de-DE" dirty="0"/>
              <a:t> </a:t>
            </a:r>
            <a:r>
              <a:rPr lang="de-DE" dirty="0" err="1"/>
              <a:t>dlm</a:t>
            </a:r>
            <a:r>
              <a:rPr lang="de-DE" dirty="0"/>
              <a:t> </a:t>
            </a:r>
            <a:r>
              <a:rPr lang="de-DE" dirty="0" err="1"/>
              <a:t>aneka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: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Jerman</a:t>
            </a:r>
            <a:r>
              <a:rPr lang="de-DE" dirty="0"/>
              <a:t>: Industrie 4.0, Mittelstand 4.0, Smart Service World </a:t>
            </a:r>
            <a:r>
              <a:rPr lang="de-DE" dirty="0" err="1"/>
              <a:t>dll</a:t>
            </a:r>
            <a:r>
              <a:rPr lang="de-DE" dirty="0"/>
              <a:t>.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Perancis</a:t>
            </a:r>
            <a:r>
              <a:rPr lang="de-DE" dirty="0"/>
              <a:t>: </a:t>
            </a:r>
            <a:r>
              <a:rPr lang="de-DE" dirty="0" err="1"/>
              <a:t>Nouvelle</a:t>
            </a:r>
            <a:r>
              <a:rPr lang="de-DE" dirty="0"/>
              <a:t> France Industrielle, Industrie du Futur </a:t>
            </a:r>
            <a:r>
              <a:rPr lang="de-DE" dirty="0" err="1"/>
              <a:t>dll</a:t>
            </a:r>
            <a:r>
              <a:rPr lang="de-DE" dirty="0"/>
              <a:t>.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Itali</a:t>
            </a:r>
            <a:r>
              <a:rPr lang="de-DE" dirty="0"/>
              <a:t>: </a:t>
            </a:r>
            <a:r>
              <a:rPr lang="de-DE" dirty="0" err="1"/>
              <a:t>Fabbricca</a:t>
            </a:r>
            <a:r>
              <a:rPr lang="de-DE" dirty="0"/>
              <a:t> Intelligente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Sepanyol</a:t>
            </a:r>
            <a:r>
              <a:rPr lang="de-DE" dirty="0"/>
              <a:t>: </a:t>
            </a:r>
            <a:r>
              <a:rPr lang="de-DE" dirty="0" err="1"/>
              <a:t>Industria</a:t>
            </a:r>
            <a:r>
              <a:rPr lang="de-DE" dirty="0"/>
              <a:t> </a:t>
            </a:r>
            <a:r>
              <a:rPr lang="de-DE" dirty="0" err="1"/>
              <a:t>Conectada</a:t>
            </a:r>
            <a:r>
              <a:rPr lang="de-DE" dirty="0"/>
              <a:t> 4.0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Dll</a:t>
            </a:r>
            <a:r>
              <a:rPr lang="de-DE" dirty="0"/>
              <a:t>.</a:t>
            </a:r>
          </a:p>
          <a:p>
            <a:r>
              <a:rPr lang="de-DE" dirty="0"/>
              <a:t>= </a:t>
            </a:r>
            <a:r>
              <a:rPr lang="de-DE" dirty="0" err="1"/>
              <a:t>peranan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yang</a:t>
            </a:r>
            <a:r>
              <a:rPr lang="de-DE" dirty="0"/>
              <a:t> </a:t>
            </a:r>
            <a:r>
              <a:rPr lang="de-DE" dirty="0" err="1"/>
              <a:t>bukan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Inggeris</a:t>
            </a:r>
            <a:r>
              <a:rPr lang="de-DE" dirty="0"/>
              <a:t> </a:t>
            </a:r>
            <a:r>
              <a:rPr lang="de-DE" dirty="0" err="1"/>
              <a:t>tetap</a:t>
            </a:r>
            <a:r>
              <a:rPr lang="de-DE" dirty="0"/>
              <a:t> </a:t>
            </a:r>
            <a:r>
              <a:rPr lang="de-DE" dirty="0" err="1"/>
              <a:t>dijamin</a:t>
            </a:r>
            <a:r>
              <a:rPr lang="de-DE" dirty="0"/>
              <a:t>, </a:t>
            </a:r>
            <a:r>
              <a:rPr lang="de-DE" dirty="0" err="1"/>
              <a:t>Industri</a:t>
            </a:r>
            <a:r>
              <a:rPr lang="de-DE" dirty="0"/>
              <a:t> 4.0 </a:t>
            </a:r>
            <a:r>
              <a:rPr lang="de-DE" dirty="0" err="1"/>
              <a:t>semata-mata</a:t>
            </a:r>
            <a:r>
              <a:rPr lang="de-DE" dirty="0"/>
              <a:t> </a:t>
            </a:r>
            <a:r>
              <a:rPr lang="de-DE" dirty="0" err="1"/>
              <a:t>bukan</a:t>
            </a:r>
            <a:r>
              <a:rPr lang="de-DE" dirty="0"/>
              <a:t> </a:t>
            </a:r>
            <a:r>
              <a:rPr lang="de-DE" dirty="0" err="1"/>
              <a:t>cabaran</a:t>
            </a:r>
            <a:r>
              <a:rPr lang="de-DE" dirty="0"/>
              <a:t> </a:t>
            </a:r>
            <a:r>
              <a:rPr lang="de-DE" dirty="0" err="1"/>
              <a:t>untuk</a:t>
            </a:r>
            <a:r>
              <a:rPr lang="de-DE" dirty="0"/>
              <a:t> </a:t>
            </a:r>
            <a:r>
              <a:rPr lang="de-DE" dirty="0" err="1"/>
              <a:t>pelestarian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di </a:t>
            </a:r>
            <a:r>
              <a:rPr lang="de-DE" dirty="0" err="1"/>
              <a:t>Eropah</a:t>
            </a:r>
            <a:endParaRPr lang="de-DE" dirty="0"/>
          </a:p>
          <a:p>
            <a:pPr marL="571500" indent="-571500">
              <a:buFontTx/>
              <a:buChar char="-"/>
            </a:pPr>
            <a:endParaRPr lang="de-DE" dirty="0"/>
          </a:p>
          <a:p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Konsep</a:t>
            </a:r>
            <a:r>
              <a:rPr lang="de-DE" dirty="0"/>
              <a:t> </a:t>
            </a:r>
            <a:r>
              <a:rPr lang="de-DE" dirty="0" err="1"/>
              <a:t>Revolusi</a:t>
            </a:r>
            <a:r>
              <a:rPr lang="de-DE" dirty="0"/>
              <a:t> </a:t>
            </a:r>
            <a:r>
              <a:rPr lang="de-DE" dirty="0" err="1"/>
              <a:t>Industri</a:t>
            </a:r>
            <a:r>
              <a:rPr lang="de-DE" dirty="0"/>
              <a:t> 4.0: </a:t>
            </a:r>
            <a:r>
              <a:rPr lang="de-DE" dirty="0" err="1"/>
              <a:t>populer</a:t>
            </a:r>
            <a:r>
              <a:rPr lang="de-DE" dirty="0"/>
              <a:t> di </a:t>
            </a:r>
            <a:r>
              <a:rPr lang="de-DE" dirty="0" err="1"/>
              <a:t>Eropah</a:t>
            </a:r>
            <a:r>
              <a:rPr lang="de-DE" dirty="0"/>
              <a:t>, 2018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13056096" y="11686804"/>
            <a:ext cx="99972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Sumber</a:t>
            </a:r>
            <a:r>
              <a:rPr lang="de-DE" sz="1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: </a:t>
            </a:r>
            <a:r>
              <a:rPr lang="de-DE" sz="1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laman</a:t>
            </a:r>
            <a:r>
              <a:rPr lang="de-DE" sz="1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web </a:t>
            </a:r>
            <a:r>
              <a:rPr lang="de-DE" sz="1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kerajaan</a:t>
            </a:r>
            <a:r>
              <a:rPr lang="de-DE" sz="1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1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Jerman</a:t>
            </a:r>
            <a:r>
              <a:rPr lang="de-DE" sz="1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, </a:t>
            </a:r>
            <a:r>
              <a:rPr lang="de-DE" sz="1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kerjasama</a:t>
            </a:r>
            <a:r>
              <a:rPr lang="de-DE" sz="1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1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Kementerian</a:t>
            </a:r>
            <a:r>
              <a:rPr lang="de-DE" sz="1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1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Ekonomi</a:t>
            </a:r>
            <a:r>
              <a:rPr lang="de-DE" sz="1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1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dan</a:t>
            </a:r>
            <a:r>
              <a:rPr lang="de-DE" sz="1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1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Enerji</a:t>
            </a:r>
            <a:r>
              <a:rPr lang="de-DE" sz="1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1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dan</a:t>
            </a:r>
            <a:r>
              <a:rPr lang="de-DE" sz="1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1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Kementerian</a:t>
            </a:r>
            <a:r>
              <a:rPr lang="de-DE" sz="1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1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Pendidikan</a:t>
            </a:r>
            <a:r>
              <a:rPr lang="de-DE" sz="1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1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Tinggi</a:t>
            </a:r>
            <a:r>
              <a:rPr lang="de-DE" sz="1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1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dan</a:t>
            </a:r>
            <a:r>
              <a:rPr lang="de-DE" sz="1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1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Penyelidikan</a:t>
            </a:r>
            <a:r>
              <a:rPr lang="de-DE" sz="1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, 18 </a:t>
            </a:r>
            <a:r>
              <a:rPr lang="de-DE" sz="1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Julai</a:t>
            </a:r>
            <a:r>
              <a:rPr lang="de-DE" sz="1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2018</a:t>
            </a:r>
            <a:endParaRPr lang="en-GB" sz="1400" dirty="0" err="1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E21DAB4-C146-449F-857C-CE8EE06E5E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5504" y="1875307"/>
            <a:ext cx="13600077" cy="966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650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21BA95D-8CE1-4B2F-86EC-99B8C09D8C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6</a:t>
            </a:fld>
            <a:endParaRPr lang="de-DE" alt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8A4D148-CBC6-47E2-8ED5-02AEB5484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E7A2549-A655-4BD9-B31A-98829EA813DC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1894856" y="8946232"/>
            <a:ext cx="14617624" cy="2160240"/>
          </a:xfrm>
        </p:spPr>
        <p:txBody>
          <a:bodyPr/>
          <a:lstStyle/>
          <a:p>
            <a:r>
              <a:rPr lang="de-DE" dirty="0" err="1"/>
              <a:t>Aspek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dalam</a:t>
            </a:r>
            <a:r>
              <a:rPr lang="de-DE" dirty="0"/>
              <a:t> </a:t>
            </a:r>
            <a:r>
              <a:rPr lang="de-DE" dirty="0" err="1"/>
              <a:t>liputan</a:t>
            </a:r>
            <a:r>
              <a:rPr lang="de-DE" dirty="0"/>
              <a:t> </a:t>
            </a:r>
            <a:r>
              <a:rPr lang="de-DE" dirty="0" err="1"/>
              <a:t>ini</a:t>
            </a:r>
            <a:r>
              <a:rPr lang="de-DE" dirty="0"/>
              <a:t>: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Hanya</a:t>
            </a:r>
            <a:r>
              <a:rPr lang="de-DE" dirty="0"/>
              <a:t> </a:t>
            </a:r>
            <a:r>
              <a:rPr lang="de-DE" dirty="0" err="1"/>
              <a:t>pameran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persidangan</a:t>
            </a:r>
            <a:r>
              <a:rPr lang="de-DE" dirty="0"/>
              <a:t> </a:t>
            </a:r>
            <a:r>
              <a:rPr lang="de-DE" dirty="0" err="1"/>
              <a:t>dalam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Inggris</a:t>
            </a:r>
            <a:r>
              <a:rPr lang="de-DE" dirty="0"/>
              <a:t> </a:t>
            </a:r>
            <a:r>
              <a:rPr lang="de-DE" dirty="0" err="1"/>
              <a:t>diperhatikan</a:t>
            </a:r>
            <a:endParaRPr lang="de-DE" dirty="0"/>
          </a:p>
          <a:p>
            <a:pPr marL="571500" indent="-571500">
              <a:buFontTx/>
              <a:buChar char="-"/>
            </a:pPr>
            <a:r>
              <a:rPr lang="de-DE" dirty="0" err="1"/>
              <a:t>Tidak</a:t>
            </a:r>
            <a:r>
              <a:rPr lang="de-DE" dirty="0"/>
              <a:t> </a:t>
            </a:r>
            <a:r>
              <a:rPr lang="de-DE" dirty="0" err="1"/>
              <a:t>mencerminkan</a:t>
            </a:r>
            <a:r>
              <a:rPr lang="de-DE" dirty="0"/>
              <a:t> </a:t>
            </a:r>
            <a:r>
              <a:rPr lang="de-DE" dirty="0" err="1"/>
              <a:t>realiti</a:t>
            </a:r>
            <a:endParaRPr lang="de-DE" dirty="0"/>
          </a:p>
          <a:p>
            <a:pPr marL="571500" indent="-571500">
              <a:buFontTx/>
              <a:buChar char="-"/>
            </a:pPr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77D5F5F-F6D5-4AE1-A891-085FA4283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Pandangan</a:t>
            </a:r>
            <a:r>
              <a:rPr lang="de-DE" dirty="0"/>
              <a:t> </a:t>
            </a:r>
            <a:r>
              <a:rPr lang="de-DE" dirty="0" err="1"/>
              <a:t>dari</a:t>
            </a:r>
            <a:r>
              <a:rPr lang="de-DE" dirty="0"/>
              <a:t> Amerika </a:t>
            </a:r>
            <a:r>
              <a:rPr lang="de-DE" dirty="0" err="1"/>
              <a:t>tentang</a:t>
            </a:r>
            <a:r>
              <a:rPr lang="de-DE" dirty="0"/>
              <a:t> </a:t>
            </a:r>
            <a:r>
              <a:rPr lang="de-DE" dirty="0" err="1"/>
              <a:t>wacana</a:t>
            </a:r>
            <a:r>
              <a:rPr lang="de-DE" dirty="0"/>
              <a:t> Internet </a:t>
            </a:r>
            <a:r>
              <a:rPr lang="de-DE" dirty="0" err="1"/>
              <a:t>of</a:t>
            </a:r>
            <a:r>
              <a:rPr lang="de-DE" dirty="0"/>
              <a:t> Things, 2017</a:t>
            </a:r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5442A43-3254-422F-9263-7E618034DA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0960" y="1998608"/>
            <a:ext cx="12514610" cy="6585728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4BE5ED26-6CEA-4C09-839A-DF02D5BEB012}"/>
              </a:ext>
            </a:extLst>
          </p:cNvPr>
          <p:cNvSpPr txBox="1"/>
          <p:nvPr/>
        </p:nvSpPr>
        <p:spPr>
          <a:xfrm>
            <a:off x="17304568" y="2234887"/>
            <a:ext cx="6264695" cy="754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Hujahan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:</a:t>
            </a:r>
          </a:p>
          <a:p>
            <a:endParaRPr lang="de-DE" sz="44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Wacana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IoT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saat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ini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cukup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kuat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di AS,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Eropah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, Asia, Australia</a:t>
            </a:r>
          </a:p>
          <a:p>
            <a:endParaRPr lang="de-DE" sz="44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Yang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paling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kuat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: Amerika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Syarikat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, UK</a:t>
            </a:r>
          </a:p>
          <a:p>
            <a:endParaRPr lang="de-DE" sz="44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endParaRPr lang="de-DE" sz="44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endParaRPr lang="en-US" sz="4400" dirty="0" err="1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03878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74734D9-09BF-4B8C-8CE1-598F341805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7</a:t>
            </a:fld>
            <a:endParaRPr lang="de-DE" alt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813986-A3D5-41BA-8CEB-22BFFC60E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80239D1-73DF-4823-A7C7-A1E241DB972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16095292" y="1656526"/>
            <a:ext cx="7636639" cy="10402947"/>
          </a:xfrm>
        </p:spPr>
        <p:txBody>
          <a:bodyPr/>
          <a:lstStyle/>
          <a:p>
            <a:r>
              <a:rPr lang="de-DE" dirty="0" err="1"/>
              <a:t>Industri</a:t>
            </a:r>
            <a:r>
              <a:rPr lang="de-DE" dirty="0"/>
              <a:t> 4.0 </a:t>
            </a:r>
            <a:r>
              <a:rPr lang="de-DE" dirty="0" err="1"/>
              <a:t>semakin</a:t>
            </a:r>
            <a:r>
              <a:rPr lang="de-DE" dirty="0"/>
              <a:t> </a:t>
            </a:r>
            <a:r>
              <a:rPr lang="de-DE" dirty="0" err="1"/>
              <a:t>penting</a:t>
            </a:r>
            <a:r>
              <a:rPr lang="de-DE" dirty="0"/>
              <a:t> di </a:t>
            </a:r>
            <a:r>
              <a:rPr lang="de-DE" dirty="0" err="1"/>
              <a:t>kawasan</a:t>
            </a:r>
            <a:r>
              <a:rPr lang="de-DE" dirty="0"/>
              <a:t> Asia</a:t>
            </a:r>
          </a:p>
          <a:p>
            <a:endParaRPr lang="de-DE" dirty="0"/>
          </a:p>
          <a:p>
            <a:r>
              <a:rPr lang="de-DE" dirty="0" err="1"/>
              <a:t>Bidang-bidang</a:t>
            </a:r>
            <a:r>
              <a:rPr lang="de-DE" dirty="0"/>
              <a:t> </a:t>
            </a:r>
            <a:r>
              <a:rPr lang="de-DE" dirty="0" err="1"/>
              <a:t>yang</a:t>
            </a:r>
            <a:r>
              <a:rPr lang="de-DE" dirty="0"/>
              <a:t> </a:t>
            </a:r>
            <a:r>
              <a:rPr lang="de-DE" dirty="0" err="1"/>
              <a:t>sering</a:t>
            </a:r>
            <a:r>
              <a:rPr lang="de-DE" dirty="0"/>
              <a:t> </a:t>
            </a:r>
            <a:r>
              <a:rPr lang="de-DE" dirty="0" err="1"/>
              <a:t>diliputi</a:t>
            </a:r>
            <a:r>
              <a:rPr lang="de-DE" dirty="0"/>
              <a:t>: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Kilang</a:t>
            </a:r>
            <a:endParaRPr lang="de-DE" dirty="0"/>
          </a:p>
          <a:p>
            <a:pPr marL="571500" indent="-571500">
              <a:buFontTx/>
              <a:buChar char="-"/>
            </a:pPr>
            <a:r>
              <a:rPr lang="de-DE" dirty="0" err="1"/>
              <a:t>Pertanian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pangan</a:t>
            </a:r>
            <a:endParaRPr lang="de-DE" dirty="0"/>
          </a:p>
          <a:p>
            <a:pPr marL="571500" indent="-571500">
              <a:buFontTx/>
              <a:buChar char="-"/>
            </a:pPr>
            <a:r>
              <a:rPr lang="de-DE" dirty="0" err="1"/>
              <a:t>Kesihatan</a:t>
            </a:r>
            <a:endParaRPr lang="de-DE" dirty="0"/>
          </a:p>
          <a:p>
            <a:pPr marL="571500" indent="-571500">
              <a:buFontTx/>
              <a:buChar char="-"/>
            </a:pPr>
            <a:r>
              <a:rPr lang="de-DE" dirty="0" err="1"/>
              <a:t>Budaya</a:t>
            </a:r>
            <a:r>
              <a:rPr lang="de-DE" dirty="0"/>
              <a:t> digital</a:t>
            </a:r>
          </a:p>
          <a:p>
            <a:pPr marL="571500" indent="-571500">
              <a:buFontTx/>
              <a:buChar char="-"/>
            </a:pPr>
            <a:r>
              <a:rPr lang="de-DE" dirty="0"/>
              <a:t>Media </a:t>
            </a:r>
            <a:r>
              <a:rPr lang="de-DE" dirty="0" err="1"/>
              <a:t>sosial</a:t>
            </a:r>
            <a:endParaRPr lang="de-DE" dirty="0"/>
          </a:p>
          <a:p>
            <a:pPr marL="571500" indent="-571500">
              <a:buFontTx/>
              <a:buChar char="-"/>
            </a:pPr>
            <a:r>
              <a:rPr lang="de-DE" dirty="0"/>
              <a:t>E-</a:t>
            </a:r>
            <a:r>
              <a:rPr lang="de-DE" dirty="0" err="1"/>
              <a:t>commerce</a:t>
            </a:r>
            <a:endParaRPr lang="de-DE" dirty="0"/>
          </a:p>
          <a:p>
            <a:pPr marL="571500" indent="-571500">
              <a:buFontTx/>
              <a:buChar char="-"/>
            </a:pPr>
            <a:r>
              <a:rPr lang="de-DE" dirty="0"/>
              <a:t>Smart </a:t>
            </a:r>
            <a:r>
              <a:rPr lang="de-DE" dirty="0" err="1"/>
              <a:t>city</a:t>
            </a:r>
            <a:endParaRPr lang="de-DE" dirty="0"/>
          </a:p>
          <a:p>
            <a:pPr marL="571500" indent="-571500">
              <a:buFontTx/>
              <a:buChar char="-"/>
            </a:pPr>
            <a:r>
              <a:rPr lang="de-DE" dirty="0"/>
              <a:t>E-government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Pendidikan</a:t>
            </a:r>
            <a:r>
              <a:rPr lang="de-DE" dirty="0"/>
              <a:t> </a:t>
            </a:r>
            <a:r>
              <a:rPr lang="de-DE" dirty="0" err="1"/>
              <a:t>dan</a:t>
            </a:r>
            <a:r>
              <a:rPr lang="de-DE" dirty="0"/>
              <a:t> </a:t>
            </a:r>
            <a:r>
              <a:rPr lang="de-DE" dirty="0" err="1"/>
              <a:t>latihan</a:t>
            </a:r>
            <a:endParaRPr lang="de-DE" dirty="0"/>
          </a:p>
          <a:p>
            <a:r>
              <a:rPr lang="de-DE" dirty="0"/>
              <a:t>= </a:t>
            </a:r>
            <a:r>
              <a:rPr lang="de-DE" dirty="0" err="1"/>
              <a:t>revolusi</a:t>
            </a:r>
            <a:r>
              <a:rPr lang="de-DE" dirty="0"/>
              <a:t> </a:t>
            </a:r>
            <a:r>
              <a:rPr lang="de-DE" dirty="0" err="1"/>
              <a:t>teknologi</a:t>
            </a:r>
            <a:r>
              <a:rPr lang="de-DE" dirty="0"/>
              <a:t> </a:t>
            </a:r>
            <a:r>
              <a:rPr lang="de-DE" dirty="0" err="1"/>
              <a:t>yang</a:t>
            </a:r>
            <a:r>
              <a:rPr lang="de-DE" dirty="0"/>
              <a:t> </a:t>
            </a:r>
            <a:r>
              <a:rPr lang="de-DE" dirty="0" err="1"/>
              <a:t>mencakup</a:t>
            </a:r>
            <a:r>
              <a:rPr lang="de-DE" dirty="0"/>
              <a:t> </a:t>
            </a:r>
          </a:p>
          <a:p>
            <a:pPr marL="571500" indent="-571500">
              <a:buFontTx/>
              <a:buChar char="-"/>
            </a:pPr>
            <a:endParaRPr lang="de-DE" dirty="0"/>
          </a:p>
          <a:p>
            <a:pPr marL="571500" indent="-571500">
              <a:buFontTx/>
              <a:buChar char="-"/>
            </a:pPr>
            <a:endParaRPr lang="de-DE" dirty="0"/>
          </a:p>
          <a:p>
            <a:endParaRPr lang="de-DE" dirty="0"/>
          </a:p>
          <a:p>
            <a:r>
              <a:rPr lang="de-DE" dirty="0"/>
              <a:t> </a:t>
            </a:r>
          </a:p>
          <a:p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D4F9BA3-485A-4A14-A9B4-74F6C74F9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Pelbagai</a:t>
            </a:r>
            <a:r>
              <a:rPr lang="de-DE" dirty="0"/>
              <a:t> </a:t>
            </a:r>
            <a:r>
              <a:rPr lang="de-DE" dirty="0" err="1"/>
              <a:t>inisiatif</a:t>
            </a:r>
            <a:r>
              <a:rPr lang="de-DE" dirty="0"/>
              <a:t> </a:t>
            </a:r>
            <a:r>
              <a:rPr lang="de-DE" dirty="0" err="1"/>
              <a:t>Industri</a:t>
            </a:r>
            <a:r>
              <a:rPr lang="de-DE" dirty="0"/>
              <a:t> 4.0 di </a:t>
            </a:r>
            <a:r>
              <a:rPr lang="de-DE" dirty="0" err="1"/>
              <a:t>kawasan</a:t>
            </a:r>
            <a:r>
              <a:rPr lang="de-DE" dirty="0"/>
              <a:t> Asia</a:t>
            </a:r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F360B05-55C2-4FCF-8166-047B274B03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7623" y="5297237"/>
            <a:ext cx="8717499" cy="655471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324CFFA-1F17-411E-BDF6-2EF685E905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877" y="8060747"/>
            <a:ext cx="5417576" cy="481562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4D7D2B6-2D19-449A-AB76-9E45FA339B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8832" y="2056059"/>
            <a:ext cx="7904643" cy="311713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95E7F6C8-5134-4052-801C-C76095AC94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878" y="5294744"/>
            <a:ext cx="5743575" cy="276225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BEE0D35C-6CE3-4F9B-818F-1B7FF3C731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98626" y="2567660"/>
            <a:ext cx="5433734" cy="226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984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E14C973-A189-47A9-9B29-33F4869EFD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8</a:t>
            </a:fld>
            <a:endParaRPr lang="de-DE" alt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275590C-3494-406D-857D-A5B91B7F9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94CD410-DDCF-4618-81D7-CAEB50E586B7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1894856" y="1828616"/>
            <a:ext cx="11771540" cy="10862032"/>
          </a:xfrm>
        </p:spPr>
        <p:txBody>
          <a:bodyPr/>
          <a:lstStyle/>
          <a:p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Inggeris</a:t>
            </a:r>
            <a:r>
              <a:rPr lang="de-DE" dirty="0"/>
              <a:t> </a:t>
            </a:r>
            <a:r>
              <a:rPr lang="de-DE" dirty="0" err="1"/>
              <a:t>digunakan</a:t>
            </a:r>
            <a:r>
              <a:rPr lang="de-DE" dirty="0"/>
              <a:t> </a:t>
            </a:r>
          </a:p>
          <a:p>
            <a:pPr marL="571500" indent="-571500">
              <a:buFontTx/>
              <a:buChar char="-"/>
            </a:pPr>
            <a:r>
              <a:rPr lang="de-DE" dirty="0"/>
              <a:t>di </a:t>
            </a:r>
            <a:r>
              <a:rPr lang="de-DE" dirty="0" err="1"/>
              <a:t>negara-negara</a:t>
            </a:r>
            <a:r>
              <a:rPr lang="de-DE" dirty="0"/>
              <a:t> di </a:t>
            </a:r>
            <a:r>
              <a:rPr lang="de-DE" dirty="0" err="1"/>
              <a:t>Anglosphere</a:t>
            </a:r>
            <a:r>
              <a:rPr lang="de-DE" dirty="0"/>
              <a:t> (Amerika </a:t>
            </a:r>
            <a:r>
              <a:rPr lang="de-DE" dirty="0" err="1"/>
              <a:t>Syarikat</a:t>
            </a:r>
            <a:r>
              <a:rPr lang="de-DE" dirty="0"/>
              <a:t>, UK, dll.9</a:t>
            </a:r>
          </a:p>
          <a:p>
            <a:pPr marL="571500" indent="-571500">
              <a:buFontTx/>
              <a:buChar char="-"/>
            </a:pPr>
            <a:r>
              <a:rPr lang="de-DE" dirty="0" err="1"/>
              <a:t>untuk</a:t>
            </a:r>
            <a:r>
              <a:rPr lang="de-DE" dirty="0"/>
              <a:t> </a:t>
            </a:r>
            <a:r>
              <a:rPr lang="de-DE" dirty="0" err="1"/>
              <a:t>pemasaran</a:t>
            </a:r>
            <a:r>
              <a:rPr lang="de-DE" dirty="0"/>
              <a:t> </a:t>
            </a:r>
            <a:r>
              <a:rPr lang="de-DE" dirty="0" err="1"/>
              <a:t>produk</a:t>
            </a:r>
            <a:r>
              <a:rPr lang="de-DE" dirty="0"/>
              <a:t> di </a:t>
            </a:r>
            <a:r>
              <a:rPr lang="de-DE" dirty="0" err="1"/>
              <a:t>pameran</a:t>
            </a:r>
            <a:r>
              <a:rPr lang="de-DE" dirty="0"/>
              <a:t> </a:t>
            </a:r>
            <a:r>
              <a:rPr lang="de-DE" dirty="0" err="1"/>
              <a:t>antarabangsa</a:t>
            </a:r>
            <a:endParaRPr lang="de-DE" dirty="0"/>
          </a:p>
          <a:p>
            <a:pPr marL="571500" indent="-571500">
              <a:buFontTx/>
              <a:buChar char="-"/>
            </a:pPr>
            <a:r>
              <a:rPr lang="de-DE" dirty="0" err="1"/>
              <a:t>untuk</a:t>
            </a:r>
            <a:r>
              <a:rPr lang="de-DE" dirty="0"/>
              <a:t> </a:t>
            </a:r>
            <a:r>
              <a:rPr lang="de-DE" dirty="0" err="1"/>
              <a:t>penjenamaan</a:t>
            </a:r>
            <a:r>
              <a:rPr lang="de-DE" dirty="0"/>
              <a:t> </a:t>
            </a:r>
            <a:r>
              <a:rPr lang="de-DE" dirty="0" err="1"/>
              <a:t>strategi</a:t>
            </a:r>
            <a:r>
              <a:rPr lang="de-DE" dirty="0"/>
              <a:t> </a:t>
            </a:r>
            <a:r>
              <a:rPr lang="de-DE" dirty="0" err="1"/>
              <a:t>kerajaan</a:t>
            </a:r>
            <a:r>
              <a:rPr lang="de-DE" dirty="0"/>
              <a:t> di </a:t>
            </a:r>
            <a:r>
              <a:rPr lang="de-DE" dirty="0" err="1"/>
              <a:t>beberapa</a:t>
            </a:r>
            <a:r>
              <a:rPr lang="de-DE" dirty="0"/>
              <a:t> </a:t>
            </a:r>
            <a:r>
              <a:rPr lang="de-DE" dirty="0" err="1"/>
              <a:t>negara</a:t>
            </a:r>
            <a:r>
              <a:rPr lang="de-DE" dirty="0"/>
              <a:t> (Making Indonesia 4.0, Made in China 2025)</a:t>
            </a:r>
          </a:p>
          <a:p>
            <a:pPr marL="571500" indent="-571500">
              <a:buFontTx/>
              <a:buChar char="-"/>
            </a:pPr>
            <a:endParaRPr lang="de-DE" dirty="0"/>
          </a:p>
          <a:p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lain</a:t>
            </a:r>
            <a:r>
              <a:rPr lang="de-DE" dirty="0"/>
              <a:t> </a:t>
            </a:r>
            <a:r>
              <a:rPr lang="de-DE" dirty="0" err="1"/>
              <a:t>digunakan</a:t>
            </a:r>
            <a:r>
              <a:rPr lang="de-DE" dirty="0"/>
              <a:t> di </a:t>
            </a:r>
            <a:r>
              <a:rPr lang="de-DE" dirty="0" err="1"/>
              <a:t>negara</a:t>
            </a:r>
            <a:r>
              <a:rPr lang="de-DE" dirty="0"/>
              <a:t> </a:t>
            </a:r>
            <a:r>
              <a:rPr lang="de-DE" dirty="0" err="1"/>
              <a:t>masing-masing</a:t>
            </a:r>
            <a:endParaRPr lang="de-DE" dirty="0"/>
          </a:p>
          <a:p>
            <a:pPr marL="571500" indent="-571500">
              <a:buFontTx/>
              <a:buChar char="-"/>
            </a:pPr>
            <a:r>
              <a:rPr lang="de-DE" dirty="0" err="1"/>
              <a:t>untuk</a:t>
            </a:r>
            <a:r>
              <a:rPr lang="de-DE" dirty="0"/>
              <a:t> </a:t>
            </a:r>
            <a:r>
              <a:rPr lang="de-DE" dirty="0" err="1"/>
              <a:t>wacana</a:t>
            </a:r>
            <a:r>
              <a:rPr lang="de-DE" dirty="0"/>
              <a:t> </a:t>
            </a:r>
            <a:r>
              <a:rPr lang="de-DE" dirty="0" err="1"/>
              <a:t>ilmiah</a:t>
            </a:r>
            <a:r>
              <a:rPr lang="de-DE" dirty="0"/>
              <a:t>, </a:t>
            </a:r>
            <a:r>
              <a:rPr lang="de-DE" dirty="0" err="1"/>
              <a:t>politik</a:t>
            </a:r>
            <a:r>
              <a:rPr lang="de-DE" dirty="0"/>
              <a:t>, </a:t>
            </a:r>
            <a:r>
              <a:rPr lang="de-DE" dirty="0" err="1"/>
              <a:t>ekonomi</a:t>
            </a:r>
            <a:endParaRPr lang="de-DE" dirty="0"/>
          </a:p>
          <a:p>
            <a:pPr marL="571500" indent="-571500">
              <a:buFontTx/>
              <a:buChar char="-"/>
            </a:pPr>
            <a:endParaRPr lang="de-DE" dirty="0"/>
          </a:p>
          <a:p>
            <a:r>
              <a:rPr lang="de-DE" dirty="0" err="1"/>
              <a:t>Kebangkitan</a:t>
            </a:r>
            <a:r>
              <a:rPr lang="de-DE" dirty="0"/>
              <a:t> </a:t>
            </a:r>
            <a:r>
              <a:rPr lang="de-DE" dirty="0" err="1"/>
              <a:t>ekonomi</a:t>
            </a:r>
            <a:r>
              <a:rPr lang="de-DE" dirty="0"/>
              <a:t> </a:t>
            </a:r>
            <a:r>
              <a:rPr lang="de-DE" dirty="0" err="1"/>
              <a:t>dari</a:t>
            </a:r>
            <a:r>
              <a:rPr lang="de-DE" dirty="0"/>
              <a:t> </a:t>
            </a:r>
            <a:r>
              <a:rPr lang="de-DE" dirty="0" err="1"/>
              <a:t>negara-negara</a:t>
            </a:r>
            <a:r>
              <a:rPr lang="de-DE" dirty="0"/>
              <a:t> di </a:t>
            </a:r>
            <a:r>
              <a:rPr lang="de-DE" dirty="0" err="1"/>
              <a:t>luar</a:t>
            </a:r>
            <a:r>
              <a:rPr lang="de-DE" dirty="0"/>
              <a:t> </a:t>
            </a:r>
            <a:r>
              <a:rPr lang="de-DE" dirty="0" err="1"/>
              <a:t>Anglosphere</a:t>
            </a:r>
            <a:r>
              <a:rPr lang="de-DE" dirty="0"/>
              <a:t> (China, Indonesia </a:t>
            </a:r>
            <a:r>
              <a:rPr lang="de-DE" dirty="0" err="1"/>
              <a:t>dll</a:t>
            </a:r>
            <a:r>
              <a:rPr lang="de-DE" dirty="0"/>
              <a:t>.):</a:t>
            </a:r>
          </a:p>
          <a:p>
            <a:endParaRPr lang="de-DE" dirty="0"/>
          </a:p>
          <a:p>
            <a:r>
              <a:rPr lang="de-DE" dirty="0"/>
              <a:t>= </a:t>
            </a:r>
            <a:r>
              <a:rPr lang="de-DE" dirty="0" err="1"/>
              <a:t>Bahasa-bahasa</a:t>
            </a:r>
            <a:r>
              <a:rPr lang="de-DE" dirty="0"/>
              <a:t> </a:t>
            </a:r>
            <a:r>
              <a:rPr lang="de-DE" dirty="0" err="1"/>
              <a:t>yang</a:t>
            </a:r>
            <a:r>
              <a:rPr lang="de-DE" dirty="0"/>
              <a:t> </a:t>
            </a:r>
            <a:r>
              <a:rPr lang="de-DE" dirty="0" err="1"/>
              <a:t>bukan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Inggeris</a:t>
            </a:r>
            <a:r>
              <a:rPr lang="de-DE" dirty="0"/>
              <a:t> </a:t>
            </a:r>
            <a:r>
              <a:rPr lang="de-DE" dirty="0" err="1"/>
              <a:t>semakin</a:t>
            </a:r>
            <a:r>
              <a:rPr lang="de-DE" dirty="0"/>
              <a:t> </a:t>
            </a:r>
            <a:r>
              <a:rPr lang="de-DE" dirty="0" err="1"/>
              <a:t>penting</a:t>
            </a:r>
            <a:r>
              <a:rPr lang="de-DE" dirty="0"/>
              <a:t> </a:t>
            </a:r>
            <a:r>
              <a:rPr lang="de-DE" dirty="0" err="1"/>
              <a:t>sebagai</a:t>
            </a:r>
            <a:r>
              <a:rPr lang="de-DE" dirty="0"/>
              <a:t>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dalam</a:t>
            </a:r>
            <a:r>
              <a:rPr lang="de-DE" dirty="0"/>
              <a:t> </a:t>
            </a:r>
            <a:r>
              <a:rPr lang="de-DE" dirty="0" err="1"/>
              <a:t>era</a:t>
            </a:r>
            <a:r>
              <a:rPr lang="de-DE" dirty="0"/>
              <a:t> </a:t>
            </a:r>
            <a:r>
              <a:rPr lang="de-DE" dirty="0" err="1"/>
              <a:t>Revolusi</a:t>
            </a:r>
            <a:r>
              <a:rPr lang="de-DE" dirty="0"/>
              <a:t> </a:t>
            </a:r>
            <a:r>
              <a:rPr lang="de-DE" dirty="0" err="1"/>
              <a:t>Industri</a:t>
            </a:r>
            <a:r>
              <a:rPr lang="de-DE" dirty="0"/>
              <a:t> 4.0</a:t>
            </a:r>
          </a:p>
          <a:p>
            <a:pPr marL="571500" indent="-571500">
              <a:buFontTx/>
              <a:buChar char="-"/>
            </a:pPr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F27379A-CF02-4BBF-8B88-4AAAF40BF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Kesimpulan</a:t>
            </a:r>
            <a:r>
              <a:rPr lang="de-DE" dirty="0"/>
              <a:t> </a:t>
            </a:r>
            <a:r>
              <a:rPr lang="de-DE" dirty="0" err="1"/>
              <a:t>bahagian</a:t>
            </a:r>
            <a:r>
              <a:rPr lang="de-DE" dirty="0"/>
              <a:t> 1: </a:t>
            </a:r>
            <a:r>
              <a:rPr lang="de-DE" dirty="0" err="1"/>
              <a:t>bahasa</a:t>
            </a:r>
            <a:r>
              <a:rPr lang="de-DE" dirty="0"/>
              <a:t> </a:t>
            </a:r>
            <a:r>
              <a:rPr lang="de-DE" dirty="0" err="1"/>
              <a:t>wacana</a:t>
            </a:r>
            <a:r>
              <a:rPr lang="de-DE" dirty="0"/>
              <a:t> </a:t>
            </a:r>
            <a:r>
              <a:rPr lang="de-DE" dirty="0" err="1"/>
              <a:t>tentang</a:t>
            </a:r>
            <a:r>
              <a:rPr lang="de-DE" dirty="0"/>
              <a:t> RI4</a:t>
            </a:r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B004C13-F9C7-4FB7-9318-A07317745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6396" y="2105472"/>
            <a:ext cx="10717604" cy="4335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784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D12E70E-28A4-4FD4-B36F-C098A4C78E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9</a:t>
            </a:fld>
            <a:endParaRPr lang="de-DE" alt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2587F36-4F99-44EB-ADA3-B6F9DB857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7673BC7-FEAF-4A85-AFED-A8B7F209B612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1894857" y="2970213"/>
            <a:ext cx="9505056" cy="9072363"/>
          </a:xfrm>
        </p:spPr>
        <p:txBody>
          <a:bodyPr/>
          <a:lstStyle/>
          <a:p>
            <a:r>
              <a:rPr lang="en-US" dirty="0" err="1"/>
              <a:t>Betulkah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revolusi</a:t>
            </a:r>
            <a:r>
              <a:rPr lang="en-US" dirty="0"/>
              <a:t> </a:t>
            </a:r>
            <a:r>
              <a:rPr lang="en-US" dirty="0" err="1"/>
              <a:t>industri</a:t>
            </a:r>
            <a:r>
              <a:rPr lang="en-US" dirty="0"/>
              <a:t> 4.0? Dan </a:t>
            </a:r>
            <a:r>
              <a:rPr lang="en-US" dirty="0" err="1"/>
              <a:t>bagaimana</a:t>
            </a:r>
            <a:r>
              <a:rPr lang="en-US" dirty="0"/>
              <a:t> </a:t>
            </a:r>
            <a:r>
              <a:rPr lang="en-US" dirty="0" err="1"/>
              <a:t>posisi</a:t>
            </a:r>
            <a:r>
              <a:rPr lang="en-US" dirty="0"/>
              <a:t> Bahasa </a:t>
            </a:r>
            <a:r>
              <a:rPr lang="en-US" dirty="0" err="1"/>
              <a:t>Melayu</a:t>
            </a:r>
            <a:r>
              <a:rPr lang="en-US" dirty="0"/>
              <a:t> dan Malaysia di </a:t>
            </a:r>
            <a:r>
              <a:rPr lang="en-US" dirty="0" err="1"/>
              <a:t>dalamnya</a:t>
            </a:r>
            <a:r>
              <a:rPr lang="en-US" dirty="0"/>
              <a:t>?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C986947-85F3-4E08-B7C4-E5B71415D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Konsep</a:t>
            </a:r>
            <a:r>
              <a:rPr lang="en-US" dirty="0"/>
              <a:t> </a:t>
            </a:r>
            <a:r>
              <a:rPr lang="en-US" dirty="0" err="1"/>
              <a:t>Industri</a:t>
            </a:r>
            <a:r>
              <a:rPr lang="en-US" dirty="0"/>
              <a:t> 4.0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27F40C7-9174-43AD-8592-F65AEC5C66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4128" y="2249488"/>
            <a:ext cx="7847409" cy="500463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E9844BA-254A-433C-B0AB-5671B144D2B7}"/>
              </a:ext>
            </a:extLst>
          </p:cNvPr>
          <p:cNvSpPr txBox="1"/>
          <p:nvPr/>
        </p:nvSpPr>
        <p:spPr>
          <a:xfrm>
            <a:off x="13344128" y="8733786"/>
            <a:ext cx="105593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Contoh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dari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wacana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de-DE" sz="4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tentang</a:t>
            </a:r>
            <a:r>
              <a:rPr lang="de-DE" sz="4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RI4 di Malaysia, 2017</a:t>
            </a:r>
            <a:endParaRPr lang="en-US" sz="4400" dirty="0" err="1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01E19D7-BA15-4A7E-AC62-4BE40E2BE6D8}"/>
              </a:ext>
            </a:extLst>
          </p:cNvPr>
          <p:cNvSpPr txBox="1"/>
          <p:nvPr/>
        </p:nvSpPr>
        <p:spPr>
          <a:xfrm>
            <a:off x="13704168" y="7722096"/>
            <a:ext cx="54115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http://www.sinarharian.com.my/nasional/revolusi-perindustrian-4-0-bersediakah-kita-1.687864</a:t>
            </a:r>
          </a:p>
        </p:txBody>
      </p:sp>
    </p:spTree>
    <p:extLst>
      <p:ext uri="{BB962C8B-B14F-4D97-AF65-F5344CB8AC3E}">
        <p14:creationId xmlns:p14="http://schemas.microsoft.com/office/powerpoint/2010/main" val="3108978703"/>
      </p:ext>
    </p:extLst>
  </p:cSld>
  <p:clrMapOvr>
    <a:masterClrMapping/>
  </p:clrMapOvr>
</p:sld>
</file>

<file path=ppt/theme/theme1.xml><?xml version="1.0" encoding="utf-8"?>
<a:theme xmlns:a="http://schemas.openxmlformats.org/drawingml/2006/main" name="GU-Design mit Fußzeile">
  <a:themeElements>
    <a:clrScheme name="GU Design">
      <a:dk1>
        <a:srgbClr val="004F8F"/>
      </a:dk1>
      <a:lt1>
        <a:srgbClr val="FFFFFF"/>
      </a:lt1>
      <a:dk2>
        <a:srgbClr val="4D4B46"/>
      </a:dk2>
      <a:lt2>
        <a:srgbClr val="F8F6F5"/>
      </a:lt2>
      <a:accent1>
        <a:srgbClr val="004F8F"/>
      </a:accent1>
      <a:accent2>
        <a:srgbClr val="E4E3DD"/>
      </a:accent2>
      <a:accent3>
        <a:srgbClr val="A5AB52"/>
      </a:accent3>
      <a:accent4>
        <a:srgbClr val="4D4B46"/>
      </a:accent4>
      <a:accent5>
        <a:srgbClr val="B3062C"/>
      </a:accent5>
      <a:accent6>
        <a:srgbClr val="C96215"/>
      </a:accent6>
      <a:hlink>
        <a:srgbClr val="48A9DA"/>
      </a:hlink>
      <a:folHlink>
        <a:srgbClr val="004F8F"/>
      </a:folHlink>
    </a:clrScheme>
    <a:fontScheme name="Goethe-Schriften">
      <a:majorFont>
        <a:latin typeface="Arial Narrow"/>
        <a:ea typeface="Arial Narrow"/>
        <a:cs typeface="Arial Narrow"/>
      </a:majorFont>
      <a:minorFont>
        <a:latin typeface="Arial Narrow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50800" cap="flat" cmpd="sng" algn="ctr">
          <a:solidFill>
            <a:srgbClr val="004F8F"/>
          </a:solidFill>
          <a:prstDash val="solid"/>
          <a:bevel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91440" rIns="91440" bIns="9144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800" b="0" i="0" u="none" strike="noStrike" cap="none" normalizeH="0" baseline="0" smtClean="0">
            <a:ln>
              <a:noFill/>
            </a:ln>
            <a:solidFill>
              <a:srgbClr val="004F8F"/>
            </a:solidFill>
            <a:effectLst/>
            <a:latin typeface="Georgia" panose="02040502050405020303" pitchFamily="18" charset="0"/>
            <a:ea typeface="Georgia" panose="02040502050405020303" pitchFamily="18" charset="0"/>
            <a:cs typeface="Georgia" panose="02040502050405020303" pitchFamily="18" charset="0"/>
            <a:sym typeface="Georgia" panose="02040502050405020303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50800" cap="flat" cmpd="sng" algn="ctr">
          <a:solidFill>
            <a:srgbClr val="004F8F"/>
          </a:solidFill>
          <a:prstDash val="solid"/>
          <a:bevel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91440" rIns="91440" bIns="9144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800" b="0" i="0" u="none" strike="noStrike" cap="none" normalizeH="0" baseline="0" smtClean="0">
            <a:ln>
              <a:noFill/>
            </a:ln>
            <a:solidFill>
              <a:srgbClr val="004F8F"/>
            </a:solidFill>
            <a:effectLst/>
            <a:latin typeface="Georgia" panose="02040502050405020303" pitchFamily="18" charset="0"/>
            <a:ea typeface="Georgia" panose="02040502050405020303" pitchFamily="18" charset="0"/>
            <a:cs typeface="Georgia" panose="02040502050405020303" pitchFamily="18" charset="0"/>
            <a:sym typeface="Georgia" panose="02040502050405020303" pitchFamily="18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4400" dirty="0" err="1" smtClean="0">
            <a:solidFill>
              <a:schemeClr val="tx2">
                <a:lumMod val="50000"/>
              </a:schemeClr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4F8F"/>
      </a:accent1>
      <a:accent2>
        <a:srgbClr val="E4E3DD"/>
      </a:accent2>
      <a:accent3>
        <a:srgbClr val="FFFFFF"/>
      </a:accent3>
      <a:accent4>
        <a:srgbClr val="000000"/>
      </a:accent4>
      <a:accent5>
        <a:srgbClr val="AAB2C6"/>
      </a:accent5>
      <a:accent6>
        <a:srgbClr val="CFCEC8"/>
      </a:accent6>
      <a:hlink>
        <a:srgbClr val="0000FF"/>
      </a:hlink>
      <a:folHlink>
        <a:srgbClr val="FF00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1947</Words>
  <Application>Microsoft Office PowerPoint</Application>
  <PresentationFormat>Benutzerdefiniert</PresentationFormat>
  <Paragraphs>220</Paragraphs>
  <Slides>22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7" baseType="lpstr">
      <vt:lpstr>Arial</vt:lpstr>
      <vt:lpstr>Arial Narrow</vt:lpstr>
      <vt:lpstr>Avenir Roman</vt:lpstr>
      <vt:lpstr>Georgia</vt:lpstr>
      <vt:lpstr>GU-Design mit Fußzeile</vt:lpstr>
      <vt:lpstr>Cabaran pelestarian bahasa Melayu menjelang Revolusi Industri Keempat</vt:lpstr>
      <vt:lpstr>1. Bahasa wacana tentang RI4: bahasa Inggeris atau bahasa lain?</vt:lpstr>
      <vt:lpstr>Bahasa wacana tentang RI4 di pameran industri antarabangsa</vt:lpstr>
      <vt:lpstr>Konsep Industri Keempat – Industrie 4.0</vt:lpstr>
      <vt:lpstr>Konsep Revolusi Industri 4.0: populer di Eropah, 2018</vt:lpstr>
      <vt:lpstr>Pandangan dari Amerika tentang wacana Internet of Things, 2017</vt:lpstr>
      <vt:lpstr>Pelbagai inisiatif Industri 4.0 di kawasan Asia</vt:lpstr>
      <vt:lpstr>Kesimpulan bahagian 1: bahasa wacana tentang RI4</vt:lpstr>
      <vt:lpstr>2. Konsep Industri 4.0 </vt:lpstr>
      <vt:lpstr>Konsep „Industrie 4.0“ menurut Kagermann/Lukas/Wahlster (2011)</vt:lpstr>
      <vt:lpstr>Revolusi industri keempat: sejarah konsep, 1960an-</vt:lpstr>
      <vt:lpstr>Revolusi industri keempat: sejarah konsep dasar</vt:lpstr>
      <vt:lpstr>„Gelombang Kondratiev“ dan konsep „k-ekonomi“ </vt:lpstr>
      <vt:lpstr>Penerapan ICT sebagai dasar strategi Malaysia,1980an-</vt:lpstr>
      <vt:lpstr>Pertanyaan untuk diskusi: RI4 sama dengan Gelombang Kondratiev 5? Atau Gelombang baru?</vt:lpstr>
      <vt:lpstr>Kesimpulan Bahagian 2: Dua senario dan implikasinya untuk pelestarian bahasa Melayu</vt:lpstr>
      <vt:lpstr>3. Kaitan teoretis antara gelombang teknologi utama dengan bahasa dan budaya</vt:lpstr>
      <vt:lpstr>Kaitan perkembangan teknologi dasar dengan bahasa, budaya dan politik</vt:lpstr>
      <vt:lpstr>Pertanyaan: Dampak Gelombang Kondratiev 5 atau 6/Revolusi Industri 4 pada wawasan dan semangat bahasa di Dunia Melayu?</vt:lpstr>
      <vt:lpstr>Implikasi RI4 pada Pengajian Asia Tenggara</vt:lpstr>
      <vt:lpstr>Implikasi RI4 untuk bahasa Melayu di Malaysia</vt:lpstr>
      <vt:lpstr>Terima kasih!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Arkadij Schewtschenko</dc:creator>
  <cp:lastModifiedBy>Arndt Graf</cp:lastModifiedBy>
  <cp:revision>383</cp:revision>
  <dcterms:modified xsi:type="dcterms:W3CDTF">2018-08-11T18:12:19Z</dcterms:modified>
</cp:coreProperties>
</file>