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61" r:id="rId2"/>
    <p:sldId id="262" r:id="rId3"/>
    <p:sldId id="346" r:id="rId4"/>
    <p:sldId id="348" r:id="rId5"/>
    <p:sldId id="347" r:id="rId6"/>
    <p:sldId id="349" r:id="rId7"/>
    <p:sldId id="327" r:id="rId8"/>
    <p:sldId id="311" r:id="rId9"/>
    <p:sldId id="350" r:id="rId10"/>
    <p:sldId id="351" r:id="rId11"/>
    <p:sldId id="352" r:id="rId12"/>
    <p:sldId id="362" r:id="rId13"/>
    <p:sldId id="353" r:id="rId14"/>
    <p:sldId id="354" r:id="rId15"/>
    <p:sldId id="326" r:id="rId16"/>
    <p:sldId id="325" r:id="rId17"/>
    <p:sldId id="297" r:id="rId18"/>
    <p:sldId id="298" r:id="rId19"/>
    <p:sldId id="300" r:id="rId20"/>
    <p:sldId id="299" r:id="rId21"/>
    <p:sldId id="301" r:id="rId22"/>
    <p:sldId id="302" r:id="rId23"/>
    <p:sldId id="303" r:id="rId24"/>
    <p:sldId id="356" r:id="rId25"/>
    <p:sldId id="328" r:id="rId26"/>
    <p:sldId id="305" r:id="rId27"/>
    <p:sldId id="355" r:id="rId28"/>
    <p:sldId id="338" r:id="rId29"/>
    <p:sldId id="339" r:id="rId30"/>
    <p:sldId id="340" r:id="rId31"/>
    <p:sldId id="306" r:id="rId32"/>
    <p:sldId id="357" r:id="rId33"/>
    <p:sldId id="358" r:id="rId34"/>
    <p:sldId id="359" r:id="rId35"/>
    <p:sldId id="360" r:id="rId36"/>
    <p:sldId id="361" r:id="rId37"/>
    <p:sldId id="336" r:id="rId38"/>
    <p:sldId id="270" r:id="rId3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0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259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A94DF-57E7-4E87-8CBD-21DB6F0555A5}" type="datetimeFigureOut">
              <a:rPr lang="ms-MY" smtClean="0"/>
              <a:t>15/08/2018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36869-61C8-4DFC-B913-F0F8EBE0D90D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375281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28BCA-9B1B-4087-9B77-7FE65C9F6C37}" type="datetimeFigureOut">
              <a:rPr lang="ms-MY" smtClean="0"/>
              <a:t>15/08/2018</a:t>
            </a:fld>
            <a:endParaRPr lang="ms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1527E-E491-42F2-9913-234A96453901}" type="slidenum">
              <a:rPr lang="ms-MY" smtClean="0"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812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8285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2301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5224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183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688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138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1141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3628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1476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6548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0379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1B1D5-A2E0-4755-B796-892F09B8E260}" type="datetimeFigureOut">
              <a:rPr lang="en-MY" smtClean="0"/>
              <a:t>15/8/2018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F5E85-BB61-4717-B8E5-A576FEC75AC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737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24507" y="3679032"/>
            <a:ext cx="5112987" cy="1481137"/>
          </a:xfrm>
        </p:spPr>
        <p:txBody>
          <a:bodyPr>
            <a:normAutofit fontScale="92500" lnSpcReduction="10000"/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ms-MY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Mohd Yusof Hj Othman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ms-M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 Islam Hadhari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ms-M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Universiti Kebangsaan Malaysia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ms-M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43600 Bangi, MALAYSIA</a:t>
            </a: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895411" y="2016369"/>
            <a:ext cx="8858193" cy="142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ms-MY" sz="4000" dirty="0">
                <a:latin typeface="Century Gothic" panose="020B0502020202020204" pitchFamily="34" charset="0"/>
              </a:rPr>
              <a:t>BAHASA MELAYU DALAM MENITI ERA REVOLUSI INDUSTRI KE-4</a:t>
            </a:r>
            <a:endParaRPr lang="ms-MY" altLang="ms-MY" sz="4400" dirty="0">
              <a:latin typeface="Century Gothic" pitchFamily="34" charset="0"/>
            </a:endParaRP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629392" y="3774832"/>
            <a:ext cx="36864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ms-MY" altLang="ms-MY" sz="1600" b="1" dirty="0">
                <a:latin typeface="Century Gothic" pitchFamily="34" charset="0"/>
              </a:rPr>
              <a:t>Tel: 03-89216988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ms-MY" altLang="ms-MY" sz="1600" b="1" dirty="0">
                <a:latin typeface="Century Gothic" pitchFamily="34" charset="0"/>
              </a:rPr>
              <a:t>Faks: 03-89216990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ms-MY" altLang="ms-MY" sz="1600" b="1" dirty="0" smtClean="0">
                <a:latin typeface="Century Gothic" pitchFamily="34" charset="0"/>
              </a:rPr>
              <a:t>emel: </a:t>
            </a:r>
            <a:r>
              <a:rPr lang="ms-MY" altLang="ms-MY" sz="1600" b="1" dirty="0">
                <a:latin typeface="Century Gothic" pitchFamily="34" charset="0"/>
              </a:rPr>
              <a:t>myho@ukm.edu.my</a:t>
            </a:r>
          </a:p>
        </p:txBody>
      </p:sp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300566" y="5532684"/>
            <a:ext cx="113816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ms-MY" sz="1800" i="1" dirty="0"/>
              <a:t>Seminar </a:t>
            </a:r>
            <a:r>
              <a:rPr lang="ms-MY" sz="1800" i="1" dirty="0" smtClean="0"/>
              <a:t>Mendaulatkan Bahasa Melayu anjuran Kementerian Pendidikan Malaysia bertempat di Dewan Bankuet, Universiti Putra Malaysia </a:t>
            </a:r>
            <a:r>
              <a:rPr lang="ms-MY" sz="1800" i="1" dirty="0"/>
              <a:t>pada </a:t>
            </a:r>
            <a:r>
              <a:rPr lang="ms-MY" sz="1800" i="1" dirty="0" smtClean="0"/>
              <a:t>04 </a:t>
            </a:r>
            <a:r>
              <a:rPr lang="ms-MY" sz="1800" i="1" dirty="0"/>
              <a:t>Zulhijjah </a:t>
            </a:r>
            <a:r>
              <a:rPr lang="ms-MY" sz="1800" i="1" dirty="0" smtClean="0"/>
              <a:t>1439H/16 </a:t>
            </a:r>
            <a:r>
              <a:rPr lang="ms-MY" sz="1800" i="1" dirty="0"/>
              <a:t>Ogos 2018</a:t>
            </a:r>
            <a:r>
              <a:rPr lang="en-MY" altLang="en-US" sz="1800" i="1" dirty="0" smtClean="0"/>
              <a:t>.</a:t>
            </a:r>
            <a:endParaRPr lang="ms-MY" altLang="ms-MY" sz="1100" i="1" baseline="30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6" y="138194"/>
            <a:ext cx="4228257" cy="1749983"/>
          </a:xfrm>
          <a:prstGeom prst="rect">
            <a:avLst/>
          </a:prstGeom>
          <a:noFill/>
          <a:ln>
            <a:noFill/>
          </a:ln>
          <a:effectLst>
            <a:glow rad="25400">
              <a:schemeClr val="bg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88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james prescott joule inven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4" y="2239962"/>
            <a:ext cx="3981828" cy="246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666" y="1551291"/>
            <a:ext cx="3578691" cy="36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james prescott joule invention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191" y="2263835"/>
            <a:ext cx="1952523" cy="258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70893" y="720294"/>
            <a:ext cx="8827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400" dirty="0"/>
              <a:t>James Prescott Joule (1818-1889), ahli fizik berbangsa Inggeris menemui kaedah menukarkan tenaga haba kepada tenaga mekanik</a:t>
            </a:r>
          </a:p>
        </p:txBody>
      </p:sp>
    </p:spTree>
    <p:extLst>
      <p:ext uri="{BB962C8B-B14F-4D97-AF65-F5344CB8AC3E}">
        <p14:creationId xmlns:p14="http://schemas.microsoft.com/office/powerpoint/2010/main" val="31115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locomotive boi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61295"/>
            <a:ext cx="4030479" cy="265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822" y="1958345"/>
            <a:ext cx="3724764" cy="266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classical car boiler sys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897" y="1422032"/>
            <a:ext cx="3451135" cy="428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5816" y="815756"/>
            <a:ext cx="8593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400" dirty="0" smtClean="0"/>
              <a:t>PENGGUNAAN TEKNOLOGI HABA-MEKANIK DALAM KENDERAAN MELAHIRKAN REVOLUSI INDUSTRI PERTAMA</a:t>
            </a:r>
            <a:endParaRPr lang="ms-MY" sz="2400" dirty="0"/>
          </a:p>
        </p:txBody>
      </p:sp>
    </p:spTree>
    <p:extLst>
      <p:ext uri="{BB962C8B-B14F-4D97-AF65-F5344CB8AC3E}">
        <p14:creationId xmlns:p14="http://schemas.microsoft.com/office/powerpoint/2010/main" val="23695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7" y="334940"/>
            <a:ext cx="4707097" cy="323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908" y="310483"/>
            <a:ext cx="5792608" cy="323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934" y="3684712"/>
            <a:ext cx="3847524" cy="288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73632" y="4372164"/>
            <a:ext cx="5347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TENAGA DIHANTAR MELALUI KABEL DARI PENJANA ELEKTRIK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60085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car assembly l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84031"/>
            <a:ext cx="3103441" cy="24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age result for car assembly l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69" y="1184031"/>
            <a:ext cx="4016179" cy="243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8" y="3753765"/>
            <a:ext cx="3301756" cy="247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84" y="3753765"/>
            <a:ext cx="4764411" cy="247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Image result for RICE COOKERS assembly l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06" y="1179210"/>
            <a:ext cx="3113043" cy="233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0615" y="246185"/>
            <a:ext cx="10328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400" dirty="0" smtClean="0"/>
              <a:t>PENEMUAN TENAGA ELEKTRIK TELAH MEMPERCEPATKAN TEKNOLOGI PEMBUATAN BERSKALA BESAR DALAM REVOLUSI INDUSTRI KE-2</a:t>
            </a:r>
            <a:endParaRPr lang="ms-MY" sz="2400" dirty="0"/>
          </a:p>
        </p:txBody>
      </p:sp>
    </p:spTree>
    <p:extLst>
      <p:ext uri="{BB962C8B-B14F-4D97-AF65-F5344CB8AC3E}">
        <p14:creationId xmlns:p14="http://schemas.microsoft.com/office/powerpoint/2010/main" val="35666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information communication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7" y="4383428"/>
            <a:ext cx="3966307" cy="223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information communication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7" y="1316969"/>
            <a:ext cx="3900609" cy="292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information communication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646" y="1415114"/>
            <a:ext cx="6725667" cy="4856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9538" y="575266"/>
            <a:ext cx="996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400" dirty="0" smtClean="0"/>
              <a:t>TEKNOLOGI MAKLUMAT &amp; KOMUNIKASI MEREVOLUSIKAN INDUSTRI KE-3</a:t>
            </a:r>
            <a:endParaRPr lang="ms-MY" sz="2400" dirty="0"/>
          </a:p>
        </p:txBody>
      </p:sp>
    </p:spTree>
    <p:extLst>
      <p:ext uri="{BB962C8B-B14F-4D97-AF65-F5344CB8AC3E}">
        <p14:creationId xmlns:p14="http://schemas.microsoft.com/office/powerpoint/2010/main" val="32403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024" y="2143362"/>
            <a:ext cx="55822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4400" dirty="0" smtClean="0"/>
              <a:t>Ambang Revolusi Industri ke-4</a:t>
            </a:r>
            <a:endParaRPr lang="ms-MY" sz="4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740" y="126124"/>
            <a:ext cx="4468288" cy="673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6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398850" y="206577"/>
            <a:ext cx="9555783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MY" dirty="0" smtClean="0">
                <a:latin typeface="Century Gothic" panose="020B0502020202020204" pitchFamily="34" charset="0"/>
              </a:rPr>
              <a:t>JANGKAAN PENCAPAIAN S&amp;T DALAM MENJANA REVOLUSI INDUSTRI KE-4 (WEF2015)</a:t>
            </a:r>
            <a:endParaRPr lang="en-MY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6067" y="2055381"/>
            <a:ext cx="1349396" cy="113877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Simpanan</a:t>
            </a:r>
            <a:r>
              <a:rPr lang="en-MY" sz="1700" dirty="0" smtClean="0">
                <a:solidFill>
                  <a:schemeClr val="tx1"/>
                </a:solidFill>
              </a:rPr>
              <a:t> data </a:t>
            </a:r>
            <a:r>
              <a:rPr lang="en-MY" sz="1700" dirty="0" err="1" smtClean="0">
                <a:solidFill>
                  <a:schemeClr val="tx1"/>
                </a:solidFill>
              </a:rPr>
              <a:t>untuk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semua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aplikasi</a:t>
            </a:r>
            <a:r>
              <a:rPr lang="en-MY" sz="1700" dirty="0">
                <a:solidFill>
                  <a:schemeClr val="tx1"/>
                </a:solidFill>
              </a:rPr>
              <a:t>.</a:t>
            </a:r>
            <a:endParaRPr lang="en-MY" sz="1700" dirty="0" smtClean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08374" y="2069364"/>
            <a:ext cx="1390775" cy="63094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dirty="0" smtClean="0">
                <a:solidFill>
                  <a:schemeClr val="tx1"/>
                </a:solidFill>
              </a:rPr>
              <a:t>‘</a:t>
            </a:r>
            <a:r>
              <a:rPr lang="en-MY" sz="1700" dirty="0" smtClean="0">
                <a:solidFill>
                  <a:schemeClr val="tx1"/>
                </a:solidFill>
              </a:rPr>
              <a:t>Bitcoin’ </a:t>
            </a:r>
            <a:r>
              <a:rPr lang="en-MY" sz="1700" dirty="0" err="1" smtClean="0">
                <a:solidFill>
                  <a:schemeClr val="tx1"/>
                </a:solidFill>
              </a:rPr>
              <a:t>dan</a:t>
            </a:r>
            <a:r>
              <a:rPr lang="en-MY" sz="1700" dirty="0" smtClean="0">
                <a:solidFill>
                  <a:schemeClr val="tx1"/>
                </a:solidFill>
              </a:rPr>
              <a:t> ‘</a:t>
            </a:r>
            <a:r>
              <a:rPr lang="en-MY" sz="1700" dirty="0" err="1">
                <a:solidFill>
                  <a:schemeClr val="tx1"/>
                </a:solidFill>
              </a:rPr>
              <a:t>B</a:t>
            </a:r>
            <a:r>
              <a:rPr lang="en-MY" sz="1700" dirty="0" err="1" smtClean="0">
                <a:solidFill>
                  <a:schemeClr val="tx1"/>
                </a:solidFill>
              </a:rPr>
              <a:t>lockchain</a:t>
            </a:r>
            <a:r>
              <a:rPr lang="en-MY" sz="1700" dirty="0" smtClean="0">
                <a:solidFill>
                  <a:schemeClr val="tx1"/>
                </a:solidFill>
              </a:rPr>
              <a:t>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13639" y="2069511"/>
            <a:ext cx="1383712" cy="21852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Kereta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tanpa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pemandu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smtClean="0">
                <a:solidFill>
                  <a:schemeClr val="tx1"/>
                </a:solidFill>
              </a:rPr>
              <a:t>AI </a:t>
            </a:r>
            <a:r>
              <a:rPr lang="en-MY" sz="1700" dirty="0" err="1" smtClean="0">
                <a:solidFill>
                  <a:schemeClr val="tx1"/>
                </a:solidFill>
              </a:rPr>
              <a:t>dalam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membuat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keputusan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Bandaraya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pintar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31020" y="2070520"/>
            <a:ext cx="1352424" cy="19236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Cetakan</a:t>
            </a:r>
            <a:r>
              <a:rPr lang="en-MY" sz="1700" dirty="0" smtClean="0">
                <a:solidFill>
                  <a:schemeClr val="tx1"/>
                </a:solidFill>
              </a:rPr>
              <a:t> 3D &amp; </a:t>
            </a:r>
            <a:r>
              <a:rPr lang="en-MY" sz="1700" dirty="0" err="1" smtClean="0">
                <a:solidFill>
                  <a:schemeClr val="tx1"/>
                </a:solidFill>
              </a:rPr>
              <a:t>produk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pengguna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smtClean="0">
                <a:solidFill>
                  <a:schemeClr val="tx1"/>
                </a:solidFill>
              </a:rPr>
              <a:t>AI &amp; </a:t>
            </a:r>
            <a:r>
              <a:rPr lang="en-MY" sz="1700" dirty="0" err="1" smtClean="0">
                <a:solidFill>
                  <a:schemeClr val="tx1"/>
                </a:solidFill>
              </a:rPr>
              <a:t>pekerja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kolar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putih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Perkongsian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ekonomi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93899" y="2083641"/>
            <a:ext cx="1399859" cy="323165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Komputer</a:t>
            </a:r>
            <a:r>
              <a:rPr lang="en-MY" sz="1700" dirty="0" smtClean="0">
                <a:solidFill>
                  <a:schemeClr val="tx1"/>
                </a:solidFill>
              </a:rPr>
              <a:t> ‘</a:t>
            </a:r>
            <a:r>
              <a:rPr lang="en-MY" sz="1700" dirty="0" err="1" smtClean="0">
                <a:solidFill>
                  <a:schemeClr val="tx1"/>
                </a:solidFill>
              </a:rPr>
              <a:t>kemanusiaan</a:t>
            </a:r>
            <a:r>
              <a:rPr lang="en-MY" sz="1700" dirty="0" smtClean="0">
                <a:solidFill>
                  <a:schemeClr val="tx1"/>
                </a:solidFill>
              </a:rPr>
              <a:t>’.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Cetakan</a:t>
            </a:r>
            <a:r>
              <a:rPr lang="en-MY" sz="1700" dirty="0" smtClean="0">
                <a:solidFill>
                  <a:schemeClr val="tx1"/>
                </a:solidFill>
              </a:rPr>
              <a:t> 3D </a:t>
            </a:r>
            <a:r>
              <a:rPr lang="en-MY" sz="1700" dirty="0" err="1" smtClean="0">
                <a:solidFill>
                  <a:schemeClr val="tx1"/>
                </a:solidFill>
              </a:rPr>
              <a:t>dan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kesihatan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Rumah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terhubung</a:t>
            </a:r>
            <a:r>
              <a:rPr lang="en-MY" sz="1700" dirty="0" smtClean="0">
                <a:solidFill>
                  <a:schemeClr val="tx1"/>
                </a:solidFill>
              </a:rPr>
              <a:t> (connected home).</a:t>
            </a: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IoT</a:t>
            </a:r>
            <a:r>
              <a:rPr lang="en-MY" sz="1700" dirty="0" smtClean="0">
                <a:solidFill>
                  <a:schemeClr val="tx1"/>
                </a:solidFill>
              </a:rPr>
              <a:t> (Internet of Things)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68892" y="2078593"/>
            <a:ext cx="1398849" cy="401648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Teknologi</a:t>
            </a:r>
            <a:r>
              <a:rPr lang="en-MY" sz="1700" dirty="0" smtClean="0">
                <a:solidFill>
                  <a:schemeClr val="tx1"/>
                </a:solidFill>
              </a:rPr>
              <a:t> ‘Implant’.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smtClean="0">
                <a:solidFill>
                  <a:schemeClr val="tx1"/>
                </a:solidFill>
              </a:rPr>
              <a:t>Data </a:t>
            </a:r>
            <a:r>
              <a:rPr lang="en-MY" sz="1700" dirty="0" err="1" smtClean="0">
                <a:solidFill>
                  <a:schemeClr val="tx1"/>
                </a:solidFill>
              </a:rPr>
              <a:t>besar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utk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membuat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keputusan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keberadaan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secara</a:t>
            </a:r>
            <a:r>
              <a:rPr lang="en-MY" sz="1700" dirty="0" smtClean="0">
                <a:solidFill>
                  <a:schemeClr val="tx1"/>
                </a:solidFill>
              </a:rPr>
              <a:t> digital.</a:t>
            </a: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Kerajaan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dan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rantaiannya</a:t>
            </a:r>
            <a:endParaRPr lang="en-MY" sz="1700" dirty="0" smtClean="0">
              <a:solidFill>
                <a:schemeClr val="tx1"/>
              </a:solidFill>
            </a:endParaRP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Superkonduktor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dalam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kocek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1213" y="2079604"/>
            <a:ext cx="1397841" cy="21852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Internat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utk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segalanya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Internat</a:t>
            </a:r>
            <a:r>
              <a:rPr lang="en-MY" sz="1700" dirty="0" smtClean="0">
                <a:solidFill>
                  <a:schemeClr val="tx1"/>
                </a:solidFill>
              </a:rPr>
              <a:t> yang </a:t>
            </a:r>
            <a:r>
              <a:rPr lang="en-MY" sz="1700" dirty="0" err="1" smtClean="0">
                <a:solidFill>
                  <a:schemeClr val="tx1"/>
                </a:solidFill>
              </a:rPr>
              <a:t>boleh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dipakai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</a:p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err="1" smtClean="0">
                <a:solidFill>
                  <a:schemeClr val="tx1"/>
                </a:solidFill>
              </a:rPr>
              <a:t>Cetakan</a:t>
            </a:r>
            <a:r>
              <a:rPr lang="en-MY" sz="1700" dirty="0" smtClean="0">
                <a:solidFill>
                  <a:schemeClr val="tx1"/>
                </a:solidFill>
              </a:rPr>
              <a:t> 3D </a:t>
            </a:r>
            <a:r>
              <a:rPr lang="en-MY" sz="1700" dirty="0" err="1" smtClean="0">
                <a:solidFill>
                  <a:schemeClr val="tx1"/>
                </a:solidFill>
              </a:rPr>
              <a:t>dan</a:t>
            </a:r>
            <a:r>
              <a:rPr lang="en-MY" sz="1700" dirty="0" smtClean="0">
                <a:solidFill>
                  <a:schemeClr val="tx1"/>
                </a:solidFill>
              </a:rPr>
              <a:t> </a:t>
            </a:r>
            <a:r>
              <a:rPr lang="en-MY" sz="1700" dirty="0" err="1" smtClean="0">
                <a:solidFill>
                  <a:schemeClr val="tx1"/>
                </a:solidFill>
              </a:rPr>
              <a:t>pembuatan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0427" y="2068502"/>
            <a:ext cx="1372609" cy="8771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defRPr/>
            </a:pPr>
            <a:r>
              <a:rPr lang="en-MY" sz="1700" dirty="0" smtClean="0">
                <a:solidFill>
                  <a:schemeClr val="tx1"/>
                </a:solidFill>
              </a:rPr>
              <a:t>Robot &amp; </a:t>
            </a:r>
            <a:r>
              <a:rPr lang="en-MY" sz="1700" dirty="0" err="1" smtClean="0">
                <a:solidFill>
                  <a:schemeClr val="tx1"/>
                </a:solidFill>
              </a:rPr>
              <a:t>perkhidmatan</a:t>
            </a:r>
            <a:r>
              <a:rPr lang="en-MY" sz="1700" dirty="0" smtClean="0">
                <a:solidFill>
                  <a:schemeClr val="tx1"/>
                </a:solidFill>
              </a:rPr>
              <a:t>.</a:t>
            </a:r>
            <a:endParaRPr lang="en-MY" sz="17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187" y="1511383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2018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01715" y="1512393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2021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92408" y="1525513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2022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61825" y="1538633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2023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07020" y="1533587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2024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46159" y="1504318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2025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42909" y="1505327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2026</a:t>
            </a:r>
            <a:endParaRPr lang="en-MY" dirty="0" smtClean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721492" y="1476059"/>
            <a:ext cx="1349396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MY" sz="2400" dirty="0">
                <a:solidFill>
                  <a:schemeClr val="tx1"/>
                </a:solidFill>
              </a:rPr>
              <a:t> </a:t>
            </a:r>
            <a:r>
              <a:rPr lang="en-MY" sz="2000" b="1" dirty="0" smtClean="0">
                <a:solidFill>
                  <a:schemeClr val="tx1"/>
                </a:solidFill>
              </a:rPr>
              <a:t>2027</a:t>
            </a:r>
            <a:endParaRPr lang="en-MY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7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1342"/>
            <a:ext cx="10515600" cy="760290"/>
          </a:xfrm>
        </p:spPr>
        <p:txBody>
          <a:bodyPr>
            <a:normAutofit/>
          </a:bodyPr>
          <a:lstStyle/>
          <a:p>
            <a:pPr algn="ctr"/>
            <a:r>
              <a:rPr lang="ms-MY" sz="4000" dirty="0" smtClean="0"/>
              <a:t>PERKEMBANGAN S&amp;T DALAM 4IR</a:t>
            </a:r>
            <a:endParaRPr lang="ms-MY" altLang="ms-MY" sz="36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770" y="1246544"/>
            <a:ext cx="8572347" cy="535667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Unsur</a:t>
            </a:r>
            <a:r>
              <a:rPr lang="en-US" sz="3200" dirty="0" smtClean="0"/>
              <a:t> 4IR – </a:t>
            </a:r>
            <a:r>
              <a:rPr lang="en-US" sz="3200" dirty="0" err="1" smtClean="0"/>
              <a:t>tanggungjawab</a:t>
            </a:r>
            <a:r>
              <a:rPr lang="en-US" sz="3200" dirty="0" smtClean="0"/>
              <a:t> </a:t>
            </a:r>
            <a:r>
              <a:rPr lang="en-US" sz="3200" dirty="0" err="1" smtClean="0"/>
              <a:t>manusia</a:t>
            </a:r>
            <a:r>
              <a:rPr lang="en-US" sz="3200" dirty="0" smtClean="0"/>
              <a:t> </a:t>
            </a:r>
            <a:r>
              <a:rPr lang="en-US" sz="3200" dirty="0" err="1" smtClean="0"/>
              <a:t>digantikan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mesin</a:t>
            </a:r>
            <a:r>
              <a:rPr lang="ms-MY" sz="3200" dirty="0" smtClean="0"/>
              <a:t>,</a:t>
            </a:r>
            <a:endParaRPr lang="ms-MY" sz="3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/>
              <a:t>‘Big Data’ – </a:t>
            </a:r>
            <a:r>
              <a:rPr lang="ms-MY" sz="2800" dirty="0" smtClean="0"/>
              <a:t>sistem fizikal siber.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 smtClean="0"/>
              <a:t>Cetakan 3D.</a:t>
            </a:r>
            <a:endParaRPr lang="ms-MY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 smtClean="0"/>
              <a:t>Teknologi UAV – diambil alih oleh teknologi ‘drone’. </a:t>
            </a:r>
            <a:endParaRPr lang="ms-MY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 smtClean="0"/>
              <a:t>Kenderaan tanpa pemandu.</a:t>
            </a:r>
            <a:endParaRPr lang="ms-MY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/>
              <a:t>Brain Research And Integrative Neuroscience </a:t>
            </a:r>
            <a:r>
              <a:rPr lang="ms-MY" sz="2800" dirty="0" smtClean="0"/>
              <a:t>Network (BRAINnet).</a:t>
            </a:r>
            <a:endParaRPr lang="ms-MY" sz="2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/>
              <a:t>‘Humanoid’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ms-MY" sz="2800" dirty="0"/>
              <a:t>‘Bitcoin</a:t>
            </a:r>
            <a:r>
              <a:rPr lang="ms-MY" sz="2800" dirty="0" smtClean="0"/>
              <a:t>’</a:t>
            </a:r>
          </a:p>
          <a:p>
            <a:endParaRPr lang="ms-MY" sz="3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688" y="1246544"/>
            <a:ext cx="3404366" cy="490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09338" y="6203112"/>
            <a:ext cx="4209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ms-MY" sz="2000" dirty="0" smtClean="0"/>
              <a:t>National Geographic: April, 2017</a:t>
            </a:r>
            <a:endParaRPr lang="ms-MY" sz="2000" dirty="0"/>
          </a:p>
        </p:txBody>
      </p:sp>
    </p:spTree>
    <p:extLst>
      <p:ext uri="{BB962C8B-B14F-4D97-AF65-F5344CB8AC3E}">
        <p14:creationId xmlns:p14="http://schemas.microsoft.com/office/powerpoint/2010/main" val="114181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128" y="1696231"/>
            <a:ext cx="7343198" cy="475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6919" y="273132"/>
            <a:ext cx="8799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4000" dirty="0" smtClean="0"/>
              <a:t>RANGKAIAN ‘DATA RAYA’: </a:t>
            </a:r>
          </a:p>
          <a:p>
            <a:pPr algn="ctr"/>
            <a:r>
              <a:rPr lang="ms-MY" sz="4000" dirty="0" smtClean="0"/>
              <a:t>PRASARANA SIBER</a:t>
            </a:r>
            <a:endParaRPr lang="ms-MY" sz="4000" dirty="0"/>
          </a:p>
        </p:txBody>
      </p:sp>
    </p:spTree>
    <p:extLst>
      <p:ext uri="{BB962C8B-B14F-4D97-AF65-F5344CB8AC3E}">
        <p14:creationId xmlns:p14="http://schemas.microsoft.com/office/powerpoint/2010/main" val="118357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http://www.noaanews.noaa.gov/stories/images/npoess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86" y="3595816"/>
            <a:ext cx="3772930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 descr="http://www.directionsmag.com/images/newsletter/2004/12_01/GlobalHawk2_l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173" y="0"/>
            <a:ext cx="636556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0" y="685800"/>
            <a:ext cx="4572000" cy="2133600"/>
          </a:xfrm>
        </p:spPr>
        <p:txBody>
          <a:bodyPr/>
          <a:lstStyle/>
          <a:p>
            <a:pPr eaLnBrk="1" hangingPunct="1"/>
            <a:r>
              <a:rPr lang="ms-MY" altLang="ms-MY" sz="3200" smtClean="0">
                <a:latin typeface="Century Gothic" pitchFamily="34" charset="0"/>
              </a:rPr>
              <a:t>Sistem komunikasi kini: penggunaan satelit</a:t>
            </a:r>
          </a:p>
        </p:txBody>
      </p:sp>
    </p:spTree>
    <p:extLst>
      <p:ext uri="{BB962C8B-B14F-4D97-AF65-F5344CB8AC3E}">
        <p14:creationId xmlns:p14="http://schemas.microsoft.com/office/powerpoint/2010/main" val="346413652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>
                <a:latin typeface="Century Gothic" panose="020B0502020202020204" pitchFamily="34" charset="0"/>
              </a:rPr>
              <a:t>KANDUNGAN</a:t>
            </a:r>
            <a:endParaRPr lang="ms-MY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ms-MY" sz="3600" dirty="0" smtClean="0"/>
              <a:t>Pendahuluan.</a:t>
            </a:r>
          </a:p>
          <a:p>
            <a:r>
              <a:rPr lang="ms-MY" sz="3600" dirty="0" smtClean="0"/>
              <a:t>Revolusi Industri ke-4.</a:t>
            </a:r>
          </a:p>
          <a:p>
            <a:r>
              <a:rPr lang="ms-MY" sz="3600" dirty="0" smtClean="0"/>
              <a:t>Di ambang Revolusi Industri ke-4.</a:t>
            </a:r>
          </a:p>
          <a:p>
            <a:r>
              <a:rPr lang="ms-MY" sz="3600" dirty="0" smtClean="0"/>
              <a:t>Bahasa Melayu dalam meniti Revolusi Industri ke-4.</a:t>
            </a:r>
          </a:p>
          <a:p>
            <a:r>
              <a:rPr lang="en-US" sz="3600" dirty="0" err="1" smtClean="0"/>
              <a:t>Pendidikan</a:t>
            </a:r>
            <a:r>
              <a:rPr lang="en-US" sz="3600" dirty="0" smtClean="0"/>
              <a:t> di </a:t>
            </a:r>
            <a:r>
              <a:rPr lang="en-US" sz="3600" dirty="0"/>
              <a:t>e</a:t>
            </a:r>
            <a:r>
              <a:rPr lang="en-US" sz="3600" dirty="0" smtClean="0"/>
              <a:t>ra </a:t>
            </a:r>
            <a:r>
              <a:rPr lang="en-US" sz="3600" dirty="0" err="1" smtClean="0"/>
              <a:t>Revolusi</a:t>
            </a:r>
            <a:r>
              <a:rPr lang="en-US" sz="3600" dirty="0" smtClean="0"/>
              <a:t> </a:t>
            </a:r>
            <a:r>
              <a:rPr lang="en-US" sz="3600" dirty="0" err="1" smtClean="0"/>
              <a:t>Industri</a:t>
            </a:r>
            <a:r>
              <a:rPr lang="en-US" sz="3600" dirty="0" smtClean="0"/>
              <a:t> ke-4</a:t>
            </a:r>
            <a:r>
              <a:rPr lang="ms-MY" sz="3600" dirty="0" smtClean="0"/>
              <a:t>.</a:t>
            </a:r>
          </a:p>
          <a:p>
            <a:r>
              <a:rPr lang="ms-MY" sz="3600" dirty="0" smtClean="0"/>
              <a:t>Kesimpulan.</a:t>
            </a:r>
          </a:p>
        </p:txBody>
      </p:sp>
    </p:spTree>
    <p:extLst>
      <p:ext uri="{BB962C8B-B14F-4D97-AF65-F5344CB8AC3E}">
        <p14:creationId xmlns:p14="http://schemas.microsoft.com/office/powerpoint/2010/main" val="39479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3d prin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9" y="1129703"/>
            <a:ext cx="5288875" cy="255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3d prin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209" y="1254655"/>
            <a:ext cx="4104049" cy="230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3d print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202" y="3688836"/>
            <a:ext cx="4143267" cy="286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02576" y="201881"/>
            <a:ext cx="5973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4000" dirty="0" smtClean="0"/>
              <a:t>CETAKAN 3-D</a:t>
            </a:r>
            <a:endParaRPr lang="ms-MY" sz="4000" dirty="0"/>
          </a:p>
        </p:txBody>
      </p:sp>
    </p:spTree>
    <p:extLst>
      <p:ext uri="{BB962C8B-B14F-4D97-AF65-F5344CB8AC3E}">
        <p14:creationId xmlns:p14="http://schemas.microsoft.com/office/powerpoint/2010/main" val="26128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drone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99" y="979507"/>
            <a:ext cx="3933825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drone technolog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32" y="606064"/>
            <a:ext cx="4248991" cy="279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drone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64" y="3610140"/>
            <a:ext cx="5381625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drone technolog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700" y="3503633"/>
            <a:ext cx="3642467" cy="323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80776" y="142504"/>
            <a:ext cx="5644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3600" dirty="0" smtClean="0"/>
              <a:t>TEKNOLOGI ‘UAV’ &amp; ‘DRONE’ </a:t>
            </a:r>
            <a:endParaRPr lang="ms-MY" sz="3600" dirty="0"/>
          </a:p>
        </p:txBody>
      </p:sp>
    </p:spTree>
    <p:extLst>
      <p:ext uri="{BB962C8B-B14F-4D97-AF65-F5344CB8AC3E}">
        <p14:creationId xmlns:p14="http://schemas.microsoft.com/office/powerpoint/2010/main" val="10074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drone taxi duba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2" y="1410737"/>
            <a:ext cx="4878738" cy="366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546" y="4201725"/>
            <a:ext cx="4973740" cy="265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039" y="1410737"/>
            <a:ext cx="5448754" cy="26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91938" y="439387"/>
            <a:ext cx="6828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4000" dirty="0" smtClean="0"/>
              <a:t>PERKHIDMATAN TEKSI ‘DRONE’</a:t>
            </a:r>
            <a:endParaRPr lang="ms-MY" sz="4000" dirty="0"/>
          </a:p>
        </p:txBody>
      </p:sp>
    </p:spTree>
    <p:extLst>
      <p:ext uri="{BB962C8B-B14F-4D97-AF65-F5344CB8AC3E}">
        <p14:creationId xmlns:p14="http://schemas.microsoft.com/office/powerpoint/2010/main" val="40085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93" y="853189"/>
            <a:ext cx="5024240" cy="282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DRIVERLESS C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291" y="853189"/>
            <a:ext cx="4361304" cy="26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DRIVERLESS C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6" y="3859481"/>
            <a:ext cx="5508955" cy="244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DRIVERLESS C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08" y="3681351"/>
            <a:ext cx="4332473" cy="288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26327" y="133513"/>
            <a:ext cx="6448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3600" dirty="0" smtClean="0"/>
              <a:t>KENDERAAN TANPA PEMANDU</a:t>
            </a:r>
            <a:endParaRPr lang="ms-MY" sz="3600" dirty="0"/>
          </a:p>
        </p:txBody>
      </p:sp>
    </p:spTree>
    <p:extLst>
      <p:ext uri="{BB962C8B-B14F-4D97-AF65-F5344CB8AC3E}">
        <p14:creationId xmlns:p14="http://schemas.microsoft.com/office/powerpoint/2010/main" val="379026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1425818"/>
            <a:ext cx="4440843" cy="202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Image result for robotic che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005" y="1425819"/>
            <a:ext cx="44577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3648807"/>
            <a:ext cx="43815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elated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822" y="4055982"/>
            <a:ext cx="3689594" cy="245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07821" y="492370"/>
            <a:ext cx="8472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3200" dirty="0" smtClean="0"/>
              <a:t>PENYEDIAAN MAKANAN OLEH ROBOT</a:t>
            </a:r>
            <a:endParaRPr lang="ms-MY" sz="3200" dirty="0"/>
          </a:p>
        </p:txBody>
      </p:sp>
    </p:spTree>
    <p:extLst>
      <p:ext uri="{BB962C8B-B14F-4D97-AF65-F5344CB8AC3E}">
        <p14:creationId xmlns:p14="http://schemas.microsoft.com/office/powerpoint/2010/main" val="36014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09" y="0"/>
            <a:ext cx="6677744" cy="1097212"/>
          </a:xfrm>
          <a:prstGeom prst="rect">
            <a:avLst/>
          </a:prstGeom>
        </p:spPr>
      </p:pic>
      <p:pic>
        <p:nvPicPr>
          <p:cNvPr id="7170" name="Picture 2" descr="Image result for humanoid rob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97" y="985651"/>
            <a:ext cx="3296379" cy="5263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Image result for humanoid robo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07" y="3299460"/>
            <a:ext cx="3844794" cy="2950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5461685" y="142182"/>
            <a:ext cx="6730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ms-MY" sz="3600" b="1" dirty="0" smtClean="0"/>
              <a:t>HUMANOID – ROBOT MANUSIA</a:t>
            </a:r>
            <a:endParaRPr lang="ms-MY" sz="3600" b="1" dirty="0"/>
          </a:p>
        </p:txBody>
      </p:sp>
      <p:pic>
        <p:nvPicPr>
          <p:cNvPr id="4098" name="Picture 2" descr="Image result for humanoi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67" y="985651"/>
            <a:ext cx="3872674" cy="2181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Image result for humanoid jap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532" y="985651"/>
            <a:ext cx="4119381" cy="274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Image result for humanoid japa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532" y="3931189"/>
            <a:ext cx="4218166" cy="2318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870991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3665"/>
          </a:xfrm>
        </p:spPr>
        <p:txBody>
          <a:bodyPr>
            <a:normAutofit/>
          </a:bodyPr>
          <a:lstStyle/>
          <a:p>
            <a:pPr algn="ctr"/>
            <a:r>
              <a:rPr lang="en-MY" altLang="ms-MY" dirty="0" smtClean="0">
                <a:latin typeface="Century Gothic" panose="020B0502020202020204" pitchFamily="34" charset="0"/>
              </a:rPr>
              <a:t>MANUSIA DAN KEINSANAN</a:t>
            </a:r>
            <a:endParaRPr lang="ms-MY" altLang="ms-MY" sz="4000" dirty="0">
              <a:latin typeface="Century Gothic" pitchFamily="34" charset="0"/>
            </a:endParaRPr>
          </a:p>
        </p:txBody>
      </p:sp>
      <p:pic>
        <p:nvPicPr>
          <p:cNvPr id="4" name="Picture 2" descr="Image result for man and humanoid rob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855" y="1591418"/>
            <a:ext cx="4233872" cy="272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/>
          <a:srcRect l="17773" t="26954" r="30923" b="14843"/>
          <a:stretch/>
        </p:blipFill>
        <p:spPr bwMode="auto">
          <a:xfrm>
            <a:off x="285006" y="1472951"/>
            <a:ext cx="4236361" cy="35292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006" y="5070764"/>
            <a:ext cx="3883234" cy="380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dirty="0" smtClean="0"/>
              <a:t>The Guardian; 4 April 2017</a:t>
            </a:r>
            <a:endParaRPr lang="ms-MY" dirty="0"/>
          </a:p>
        </p:txBody>
      </p:sp>
      <p:pic>
        <p:nvPicPr>
          <p:cNvPr id="8" name="Picture 4" descr="Image result for marrying humanoid robo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367" y="1307976"/>
            <a:ext cx="2451174" cy="3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Image result for marrying humanoid robo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855" y="4450979"/>
            <a:ext cx="3533775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87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27168" y="303312"/>
            <a:ext cx="9555783" cy="107721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MY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APABILA TEKNOLOGI SUDAH MENGATASI INTERAKSI MANUSIA…</a:t>
            </a:r>
            <a:endParaRPr lang="en-MY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7064" y="2195543"/>
            <a:ext cx="746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sz="2400" dirty="0" smtClean="0">
                <a:solidFill>
                  <a:schemeClr val="bg1"/>
                </a:solidFill>
              </a:rPr>
              <a:t>4IR</a:t>
            </a:r>
            <a:endParaRPr lang="ms-MY" sz="2400" dirty="0">
              <a:solidFill>
                <a:schemeClr val="bg1"/>
              </a:solidFill>
            </a:endParaRPr>
          </a:p>
        </p:txBody>
      </p:sp>
      <p:sp>
        <p:nvSpPr>
          <p:cNvPr id="23" name="Explosion 1 22"/>
          <p:cNvSpPr/>
          <p:nvPr/>
        </p:nvSpPr>
        <p:spPr>
          <a:xfrm>
            <a:off x="3104375" y="1380529"/>
            <a:ext cx="4589300" cy="468030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30" name="TextBox 29"/>
          <p:cNvSpPr txBox="1"/>
          <p:nvPr/>
        </p:nvSpPr>
        <p:spPr>
          <a:xfrm>
            <a:off x="3945958" y="2207827"/>
            <a:ext cx="300110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“I fear the day that technology will surpass our human interaction. The world will have a generation of idiots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pic>
        <p:nvPicPr>
          <p:cNvPr id="32" name="Picture 2" descr="Image result for einste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54" y="2015580"/>
            <a:ext cx="2419989" cy="222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2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444" y="1488831"/>
            <a:ext cx="6400799" cy="3434861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BAHASA MELAYU DALAM MENITI ARUS REVOLUSI INDUSTRI KE-4</a:t>
            </a: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37681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5485"/>
            <a:ext cx="10515600" cy="73627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MANUSIA </a:t>
            </a:r>
            <a:r>
              <a:rPr lang="en-US" b="1" dirty="0"/>
              <a:t>&amp; </a:t>
            </a:r>
            <a:r>
              <a:rPr lang="en-US" b="1" dirty="0" smtClean="0"/>
              <a:t>HUMANOID</a:t>
            </a:r>
            <a:endParaRPr lang="ms-MY" altLang="ms-MY" sz="4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84332"/>
            <a:ext cx="5199993" cy="48411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u="sng" dirty="0" smtClean="0"/>
              <a:t>MANUSIA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Tiada</a:t>
            </a:r>
            <a:r>
              <a:rPr lang="en-GB" sz="3200" dirty="0" smtClean="0"/>
              <a:t> 2 </a:t>
            </a:r>
            <a:r>
              <a:rPr lang="en-GB" sz="3200" dirty="0" err="1" smtClean="0"/>
              <a:t>manusia</a:t>
            </a:r>
            <a:r>
              <a:rPr lang="en-GB" sz="3200" dirty="0" smtClean="0"/>
              <a:t> yang </a:t>
            </a:r>
            <a:r>
              <a:rPr lang="en-GB" sz="3200" dirty="0" err="1" smtClean="0"/>
              <a:t>sama</a:t>
            </a:r>
            <a:r>
              <a:rPr lang="en-GB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smtClean="0"/>
              <a:t>Akan </a:t>
            </a:r>
            <a:r>
              <a:rPr lang="en-GB" sz="3200" dirty="0" err="1" smtClean="0"/>
              <a:t>tua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smtClean="0"/>
              <a:t>Ada </a:t>
            </a:r>
            <a:r>
              <a:rPr lang="en-GB" sz="3200" dirty="0" err="1" smtClean="0"/>
              <a:t>perasaan</a:t>
            </a:r>
            <a:r>
              <a:rPr lang="en-GB" sz="3200" dirty="0" smtClean="0"/>
              <a:t> </a:t>
            </a:r>
            <a:r>
              <a:rPr lang="en-GB" sz="3200" dirty="0" err="1" smtClean="0"/>
              <a:t>atau</a:t>
            </a:r>
            <a:r>
              <a:rPr lang="en-GB" sz="3200" dirty="0" smtClean="0"/>
              <a:t> </a:t>
            </a:r>
            <a:r>
              <a:rPr lang="en-GB" sz="3200" dirty="0" err="1" smtClean="0"/>
              <a:t>emosi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Semakin</a:t>
            </a:r>
            <a:r>
              <a:rPr lang="en-GB" sz="3200" dirty="0" smtClean="0"/>
              <a:t> </a:t>
            </a:r>
            <a:r>
              <a:rPr lang="en-GB" sz="3200" dirty="0" err="1" smtClean="0"/>
              <a:t>lemah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Lapar</a:t>
            </a:r>
            <a:r>
              <a:rPr lang="en-GB" sz="3200" dirty="0" smtClean="0"/>
              <a:t> </a:t>
            </a:r>
            <a:r>
              <a:rPr lang="en-GB" sz="3200" dirty="0" err="1" smtClean="0"/>
              <a:t>dan</a:t>
            </a:r>
            <a:r>
              <a:rPr lang="en-GB" sz="3200" dirty="0" smtClean="0"/>
              <a:t> </a:t>
            </a:r>
            <a:r>
              <a:rPr lang="en-GB" sz="3200" dirty="0" err="1" smtClean="0"/>
              <a:t>dahaga</a:t>
            </a:r>
            <a:r>
              <a:rPr lang="ms-MY" sz="3200" i="1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Terdedah</a:t>
            </a:r>
            <a:r>
              <a:rPr lang="en-GB" sz="3200" dirty="0" smtClean="0"/>
              <a:t> </a:t>
            </a:r>
            <a:r>
              <a:rPr lang="en-GB" sz="3200" dirty="0" err="1" smtClean="0"/>
              <a:t>kepada</a:t>
            </a:r>
            <a:r>
              <a:rPr lang="en-GB" sz="3200" dirty="0" smtClean="0"/>
              <a:t> </a:t>
            </a:r>
            <a:r>
              <a:rPr lang="en-GB" sz="3200" dirty="0" err="1" smtClean="0"/>
              <a:t>kesilapan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ms-MY" sz="3200" dirty="0" smtClean="0"/>
              <a:t>Memahami ‘makna’.</a:t>
            </a:r>
          </a:p>
          <a:p>
            <a:endParaRPr lang="ms-MY" sz="32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41305" y="1593571"/>
            <a:ext cx="5832389" cy="4992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sz="3200" b="1" u="sng" dirty="0" smtClean="0"/>
              <a:t>HUMANOID</a:t>
            </a:r>
          </a:p>
          <a:p>
            <a:pPr>
              <a:lnSpc>
                <a:spcPct val="80000"/>
              </a:lnSpc>
            </a:pPr>
            <a:r>
              <a:rPr lang="en-GB" sz="3200" dirty="0" err="1" smtClean="0"/>
              <a:t>Semua</a:t>
            </a:r>
            <a:r>
              <a:rPr lang="en-GB" sz="3200" dirty="0" smtClean="0"/>
              <a:t> humanoid </a:t>
            </a:r>
            <a:r>
              <a:rPr lang="en-GB" sz="3200" dirty="0" err="1" smtClean="0"/>
              <a:t>adalah</a:t>
            </a:r>
            <a:r>
              <a:rPr lang="en-GB" sz="3200" dirty="0" smtClean="0"/>
              <a:t> </a:t>
            </a:r>
            <a:r>
              <a:rPr lang="en-GB" sz="3200" dirty="0" err="1" smtClean="0"/>
              <a:t>sama</a:t>
            </a:r>
            <a:r>
              <a:rPr lang="en-GB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Sentiasa</a:t>
            </a:r>
            <a:r>
              <a:rPr lang="en-GB" sz="3200" dirty="0" smtClean="0"/>
              <a:t> </a:t>
            </a:r>
            <a:r>
              <a:rPr lang="en-GB" sz="3200" dirty="0" err="1" smtClean="0"/>
              <a:t>muda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Tiada</a:t>
            </a:r>
            <a:r>
              <a:rPr lang="en-GB" sz="3200" dirty="0" smtClean="0"/>
              <a:t> </a:t>
            </a:r>
            <a:r>
              <a:rPr lang="en-GB" sz="3200" dirty="0" err="1" smtClean="0"/>
              <a:t>perasaan</a:t>
            </a:r>
            <a:r>
              <a:rPr lang="en-GB" sz="3200" dirty="0" smtClean="0"/>
              <a:t> </a:t>
            </a:r>
            <a:r>
              <a:rPr lang="en-GB" sz="3200" dirty="0" err="1" smtClean="0"/>
              <a:t>atau</a:t>
            </a:r>
            <a:r>
              <a:rPr lang="en-GB" sz="3200" dirty="0" smtClean="0"/>
              <a:t> </a:t>
            </a:r>
            <a:r>
              <a:rPr lang="en-GB" sz="3200" dirty="0" err="1" smtClean="0"/>
              <a:t>emosi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Sentiasa</a:t>
            </a:r>
            <a:r>
              <a:rPr lang="en-GB" sz="3200" dirty="0" smtClean="0"/>
              <a:t> </a:t>
            </a:r>
            <a:r>
              <a:rPr lang="en-GB" sz="3200" dirty="0" err="1" smtClean="0"/>
              <a:t>bermaya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Tidak</a:t>
            </a:r>
            <a:r>
              <a:rPr lang="en-GB" sz="3200" dirty="0" smtClean="0"/>
              <a:t> </a:t>
            </a:r>
            <a:r>
              <a:rPr lang="en-GB" sz="3200" dirty="0" err="1"/>
              <a:t>p</a:t>
            </a:r>
            <a:r>
              <a:rPr lang="en-GB" sz="3200" dirty="0" err="1" smtClean="0"/>
              <a:t>erlukan</a:t>
            </a:r>
            <a:r>
              <a:rPr lang="en-GB" sz="3200" dirty="0" smtClean="0"/>
              <a:t> </a:t>
            </a:r>
            <a:r>
              <a:rPr lang="en-GB" sz="3200" dirty="0" err="1" smtClean="0"/>
              <a:t>makan</a:t>
            </a:r>
            <a:r>
              <a:rPr lang="en-GB" sz="3200" dirty="0" smtClean="0"/>
              <a:t> </a:t>
            </a:r>
            <a:r>
              <a:rPr lang="en-GB" sz="3200" dirty="0" err="1" smtClean="0"/>
              <a:t>minum</a:t>
            </a:r>
            <a:r>
              <a:rPr lang="ms-MY" sz="3200" i="1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sz="3200" dirty="0" err="1" smtClean="0"/>
              <a:t>Bergantung</a:t>
            </a:r>
            <a:r>
              <a:rPr lang="en-GB" sz="3200" dirty="0" smtClean="0"/>
              <a:t> </a:t>
            </a:r>
            <a:r>
              <a:rPr lang="en-GB" sz="3200" dirty="0" err="1" smtClean="0"/>
              <a:t>kepada</a:t>
            </a:r>
            <a:r>
              <a:rPr lang="en-GB" sz="3200" dirty="0" smtClean="0"/>
              <a:t> </a:t>
            </a:r>
            <a:r>
              <a:rPr lang="en-GB" sz="3200" dirty="0" err="1" smtClean="0"/>
              <a:t>arahan</a:t>
            </a:r>
            <a:r>
              <a:rPr lang="ms-MY" sz="3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ms-MY" sz="3200" dirty="0" smtClean="0"/>
              <a:t>Tidak memahami ‘makna’. </a:t>
            </a:r>
          </a:p>
          <a:p>
            <a:endParaRPr lang="ms-MY" sz="3200" dirty="0" smtClean="0"/>
          </a:p>
        </p:txBody>
      </p:sp>
    </p:spTree>
    <p:extLst>
      <p:ext uri="{BB962C8B-B14F-4D97-AF65-F5344CB8AC3E}">
        <p14:creationId xmlns:p14="http://schemas.microsoft.com/office/powerpoint/2010/main" val="160032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Bahasa Melayu di akhb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7812">
            <a:off x="1275229" y="728037"/>
            <a:ext cx="4928896" cy="286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Bahasa Melayu di akhb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1262">
            <a:off x="5414226" y="413106"/>
            <a:ext cx="4017841" cy="273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Bahasa Melayu di akhb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262" y="2548059"/>
            <a:ext cx="4962525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Bahasa Melayu di akhb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724">
            <a:off x="8452339" y="4070203"/>
            <a:ext cx="3206505" cy="199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2" descr="Image result for Bahasa Melayu di akhb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s-MY"/>
          </a:p>
        </p:txBody>
      </p:sp>
      <p:sp>
        <p:nvSpPr>
          <p:cNvPr id="3" name="AutoShape 14" descr="Image result for Bahasa Melayu di akhba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ms-MY"/>
          </a:p>
        </p:txBody>
      </p:sp>
      <p:pic>
        <p:nvPicPr>
          <p:cNvPr id="3088" name="Picture 16" descr="Image result for Bahasa Melayu di akhb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588">
            <a:off x="8472706" y="1262684"/>
            <a:ext cx="4177135" cy="22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Image result for Bahasa Melayu di akhb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1" y="1606061"/>
            <a:ext cx="3919498" cy="235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Image result for Bahasa Melayu di akhba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4588">
            <a:off x="434847" y="3962237"/>
            <a:ext cx="3829051" cy="21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Image result for Bahasa Melayu di akhba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126" y="4068928"/>
            <a:ext cx="2976686" cy="253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1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1982"/>
            <a:ext cx="10515600" cy="73627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MANUSIA &amp; HUMANOID</a:t>
            </a:r>
            <a:endParaRPr lang="ms-MY" altLang="ms-MY" sz="4000" b="1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05049"/>
            <a:ext cx="5152697" cy="43719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u="sng" dirty="0" smtClean="0"/>
              <a:t>MANUSIA</a:t>
            </a:r>
          </a:p>
          <a:p>
            <a:r>
              <a:rPr lang="en-US" sz="3600" dirty="0" err="1" smtClean="0"/>
              <a:t>Khalifah</a:t>
            </a:r>
            <a:r>
              <a:rPr lang="en-US" sz="3600" dirty="0" smtClean="0"/>
              <a:t> Allah – </a:t>
            </a:r>
            <a:r>
              <a:rPr lang="en-US" sz="3600" dirty="0" err="1" smtClean="0"/>
              <a:t>mampu</a:t>
            </a:r>
            <a:r>
              <a:rPr lang="en-US" sz="3600" dirty="0" smtClean="0"/>
              <a:t> </a:t>
            </a:r>
            <a:r>
              <a:rPr lang="en-US" sz="3600" dirty="0" err="1" smtClean="0"/>
              <a:t>mengurus</a:t>
            </a:r>
            <a:r>
              <a:rPr lang="en-US" sz="3600" dirty="0" smtClean="0"/>
              <a:t> </a:t>
            </a:r>
            <a:r>
              <a:rPr lang="en-US" sz="3600" dirty="0" err="1" smtClean="0"/>
              <a:t>alam</a:t>
            </a:r>
            <a:r>
              <a:rPr lang="ms-MY" sz="3600" dirty="0" smtClean="0"/>
              <a:t>.</a:t>
            </a:r>
          </a:p>
          <a:p>
            <a:r>
              <a:rPr lang="ms-MY" sz="3600" dirty="0" smtClean="0"/>
              <a:t>Mempunyai </a:t>
            </a:r>
            <a:r>
              <a:rPr lang="ms-MY" sz="3600" i="1" dirty="0" smtClean="0"/>
              <a:t>Roh</a:t>
            </a:r>
            <a:r>
              <a:rPr lang="ms-MY" sz="3600" dirty="0" smtClean="0"/>
              <a:t>, </a:t>
            </a:r>
            <a:r>
              <a:rPr lang="ms-MY" sz="3600" i="1" dirty="0" smtClean="0"/>
              <a:t>Qalb</a:t>
            </a:r>
            <a:r>
              <a:rPr lang="ms-MY" sz="3600" dirty="0" smtClean="0"/>
              <a:t>, </a:t>
            </a:r>
            <a:r>
              <a:rPr lang="ms-MY" sz="3600" i="1" dirty="0" smtClean="0"/>
              <a:t>Nafs</a:t>
            </a:r>
            <a:r>
              <a:rPr lang="ms-MY" sz="3600" dirty="0" smtClean="0"/>
              <a:t>, </a:t>
            </a:r>
            <a:r>
              <a:rPr lang="ms-MY" sz="3600" i="1" dirty="0" smtClean="0"/>
              <a:t>Aql</a:t>
            </a:r>
            <a:r>
              <a:rPr lang="ms-MY" sz="3600" i="1" dirty="0"/>
              <a:t> </a:t>
            </a:r>
            <a:r>
              <a:rPr lang="ms-MY" sz="3600" dirty="0" smtClean="0"/>
              <a:t>&amp; </a:t>
            </a:r>
            <a:r>
              <a:rPr lang="ms-MY" sz="3600" i="1" u="sng" dirty="0" smtClean="0"/>
              <a:t>Jasad</a:t>
            </a:r>
            <a:r>
              <a:rPr lang="ms-MY" sz="3600" i="1" dirty="0" smtClean="0"/>
              <a:t>.</a:t>
            </a:r>
          </a:p>
          <a:p>
            <a:r>
              <a:rPr lang="ms-MY" sz="3600" dirty="0" smtClean="0"/>
              <a:t>Memahami ‘makna’ alam ciptaan Tuhan.</a:t>
            </a:r>
          </a:p>
          <a:p>
            <a:r>
              <a:rPr lang="ms-MY" sz="3600" dirty="0" smtClean="0"/>
              <a:t>Mempunyai kecerdasan ‘kerohanian’.</a:t>
            </a:r>
            <a:endParaRPr lang="ms-MY" sz="3600" dirty="0"/>
          </a:p>
          <a:p>
            <a:endParaRPr lang="ms-MY" sz="36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70171" y="1731818"/>
            <a:ext cx="5246914" cy="43719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u="sng" dirty="0" smtClean="0"/>
              <a:t>HUMANOID</a:t>
            </a:r>
          </a:p>
          <a:p>
            <a:r>
              <a:rPr lang="en-US" sz="3600" dirty="0" err="1" smtClean="0"/>
              <a:t>Diciptakan</a:t>
            </a:r>
            <a:r>
              <a:rPr lang="en-US" sz="3600" dirty="0" smtClean="0"/>
              <a:t> </a:t>
            </a:r>
            <a:r>
              <a:rPr lang="en-US" sz="3600" dirty="0" err="1" smtClean="0"/>
              <a:t>manusia</a:t>
            </a:r>
            <a:r>
              <a:rPr lang="en-US" sz="3600" dirty="0" smtClean="0"/>
              <a:t> – </a:t>
            </a:r>
            <a:r>
              <a:rPr lang="en-US" sz="3600" dirty="0" err="1" smtClean="0"/>
              <a:t>membantu</a:t>
            </a:r>
            <a:r>
              <a:rPr lang="en-US" sz="3600" dirty="0" smtClean="0"/>
              <a:t> </a:t>
            </a:r>
            <a:r>
              <a:rPr lang="en-US" sz="3600" dirty="0" err="1" smtClean="0"/>
              <a:t>mengurus</a:t>
            </a:r>
            <a:r>
              <a:rPr lang="en-US" sz="3600" dirty="0" smtClean="0"/>
              <a:t> </a:t>
            </a:r>
            <a:r>
              <a:rPr lang="en-US" sz="3600" dirty="0" err="1" smtClean="0"/>
              <a:t>alam</a:t>
            </a:r>
            <a:r>
              <a:rPr lang="ms-MY" sz="3600" dirty="0" smtClean="0"/>
              <a:t>.</a:t>
            </a:r>
          </a:p>
          <a:p>
            <a:r>
              <a:rPr lang="ms-MY" sz="3600" dirty="0" smtClean="0"/>
              <a:t>Tidak mempunyai </a:t>
            </a:r>
            <a:r>
              <a:rPr lang="ms-MY" sz="3600" i="1" dirty="0" smtClean="0"/>
              <a:t>Roh</a:t>
            </a:r>
            <a:r>
              <a:rPr lang="ms-MY" sz="3600" dirty="0" smtClean="0"/>
              <a:t>, </a:t>
            </a:r>
            <a:r>
              <a:rPr lang="ms-MY" sz="3600" i="1" dirty="0" smtClean="0"/>
              <a:t>Qalb</a:t>
            </a:r>
            <a:r>
              <a:rPr lang="ms-MY" sz="3600" dirty="0" smtClean="0"/>
              <a:t>, </a:t>
            </a:r>
            <a:r>
              <a:rPr lang="ms-MY" sz="3600" i="1" dirty="0" smtClean="0"/>
              <a:t>Nafs</a:t>
            </a:r>
            <a:r>
              <a:rPr lang="ms-MY" sz="3600" dirty="0" smtClean="0"/>
              <a:t>.</a:t>
            </a:r>
          </a:p>
          <a:p>
            <a:r>
              <a:rPr lang="en-US" sz="3600" dirty="0" err="1" smtClean="0"/>
              <a:t>Tidak</a:t>
            </a:r>
            <a:r>
              <a:rPr lang="en-US" sz="3600" dirty="0" smtClean="0"/>
              <a:t> </a:t>
            </a:r>
            <a:r>
              <a:rPr lang="en-US" sz="3600" dirty="0" err="1" smtClean="0"/>
              <a:t>memahami</a:t>
            </a:r>
            <a:r>
              <a:rPr lang="en-US" sz="3600" dirty="0" smtClean="0"/>
              <a:t> ‘</a:t>
            </a:r>
            <a:r>
              <a:rPr lang="en-US" sz="3600" dirty="0" err="1" smtClean="0"/>
              <a:t>makna</a:t>
            </a:r>
            <a:r>
              <a:rPr lang="en-US" sz="3600" dirty="0" smtClean="0"/>
              <a:t>’ </a:t>
            </a:r>
            <a:r>
              <a:rPr lang="en-US" sz="3600" dirty="0" err="1" smtClean="0"/>
              <a:t>tentang</a:t>
            </a:r>
            <a:r>
              <a:rPr lang="en-US" sz="3600" dirty="0" smtClean="0"/>
              <a:t> </a:t>
            </a:r>
            <a:r>
              <a:rPr lang="en-US" sz="3600" dirty="0" err="1" smtClean="0"/>
              <a:t>alam</a:t>
            </a:r>
            <a:r>
              <a:rPr lang="ms-MY" sz="3600" dirty="0" smtClean="0"/>
              <a:t>.</a:t>
            </a:r>
          </a:p>
          <a:p>
            <a:r>
              <a:rPr lang="ms-MY" sz="3600" dirty="0" smtClean="0"/>
              <a:t>Tidak </a:t>
            </a:r>
            <a:r>
              <a:rPr lang="ms-MY" sz="3600" dirty="0"/>
              <a:t>mempunyai kecerdasan ‘kerohanian’.</a:t>
            </a:r>
            <a:endParaRPr lang="ms-MY" sz="3600" dirty="0" smtClean="0"/>
          </a:p>
        </p:txBody>
      </p:sp>
    </p:spTree>
    <p:extLst>
      <p:ext uri="{BB962C8B-B14F-4D97-AF65-F5344CB8AC3E}">
        <p14:creationId xmlns:p14="http://schemas.microsoft.com/office/powerpoint/2010/main" val="74471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9105" y="2301217"/>
            <a:ext cx="7083479" cy="1690687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PENDIDIKAN DI ERA REVOLUSI INDUSTRI KE-4</a:t>
            </a: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30317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PENDIDIKAN DI ERA REVOLUSI INDUSTRI KE-4</a:t>
            </a:r>
            <a:endParaRPr lang="ms-MY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ms-MY" sz="3200" dirty="0" smtClean="0"/>
              <a:t>Untuk memberi pekerjaan? – diambil alih oleh humanoid.</a:t>
            </a:r>
          </a:p>
          <a:p>
            <a:r>
              <a:rPr lang="ms-MY" sz="3200" dirty="0" smtClean="0"/>
              <a:t>Pendidikan yang memanusiakan manusia.</a:t>
            </a:r>
          </a:p>
          <a:p>
            <a:pPr lvl="1"/>
            <a:r>
              <a:rPr lang="ms-MY" sz="2800" dirty="0" smtClean="0"/>
              <a:t>Membina gagasan dan wawasan.</a:t>
            </a:r>
          </a:p>
          <a:p>
            <a:pPr lvl="1"/>
            <a:r>
              <a:rPr lang="ms-MY" sz="2800" dirty="0"/>
              <a:t>Membina </a:t>
            </a:r>
            <a:r>
              <a:rPr lang="ms-MY" sz="2800" dirty="0" smtClean="0"/>
              <a:t>sahsiah dan jati diri.</a:t>
            </a:r>
          </a:p>
          <a:p>
            <a:pPr lvl="1"/>
            <a:r>
              <a:rPr lang="ms-MY" sz="2800" dirty="0" smtClean="0"/>
              <a:t>Membina tasawur atau pandangan alam.</a:t>
            </a:r>
          </a:p>
          <a:p>
            <a:pPr lvl="1"/>
            <a:r>
              <a:rPr lang="ms-MY" sz="2800" dirty="0" smtClean="0"/>
              <a:t>Yang memahami status dirinya terhadap orang lain dan alam sekitar.</a:t>
            </a:r>
          </a:p>
          <a:p>
            <a:pPr lvl="1"/>
            <a:r>
              <a:rPr lang="ms-MY" sz="2800" dirty="0" smtClean="0"/>
              <a:t>Yang beradab dan berakhlak mulia.</a:t>
            </a:r>
          </a:p>
          <a:p>
            <a:r>
              <a:rPr lang="ms-MY" sz="3200" dirty="0" smtClean="0"/>
              <a:t>Disinilah kepentingan bahasa.</a:t>
            </a:r>
          </a:p>
        </p:txBody>
      </p:sp>
    </p:spTree>
    <p:extLst>
      <p:ext uri="{BB962C8B-B14F-4D97-AF65-F5344CB8AC3E}">
        <p14:creationId xmlns:p14="http://schemas.microsoft.com/office/powerpoint/2010/main" val="305170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0967"/>
          </a:xfrm>
        </p:spPr>
        <p:txBody>
          <a:bodyPr/>
          <a:lstStyle/>
          <a:p>
            <a:r>
              <a:rPr lang="en-US" dirty="0"/>
              <a:t>PENDIDIKAN DI ERA REVOLUSI INDUSTRI KE-4</a:t>
            </a:r>
            <a:endParaRPr lang="ms-MY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477" y="1254369"/>
            <a:ext cx="10849708" cy="527538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ms-MY" sz="2600" dirty="0"/>
              <a:t>Bahasa bukan sekadar menyatakan kalimah objek atau </a:t>
            </a:r>
            <a:r>
              <a:rPr lang="ms-MY" sz="2600" dirty="0" smtClean="0"/>
              <a:t>tempat; </a:t>
            </a:r>
            <a:r>
              <a:rPr lang="ms-MY" sz="2600" dirty="0"/>
              <a:t>durian, rambutan, mangga, elektron, proton, Kuala Lumpur, Abdullah, Yusof dan sebagainya</a:t>
            </a:r>
            <a:r>
              <a:rPr lang="ms-MY" sz="260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ms-MY" sz="2600" dirty="0"/>
              <a:t>Bahasa juga bukan </a:t>
            </a:r>
            <a:r>
              <a:rPr lang="ms-MY" sz="2600" dirty="0" smtClean="0"/>
              <a:t>sekadar ungkapan </a:t>
            </a:r>
            <a:r>
              <a:rPr lang="ms-MY" sz="2600" dirty="0"/>
              <a:t>untuk </a:t>
            </a:r>
            <a:r>
              <a:rPr lang="ms-MY" sz="2600" dirty="0" smtClean="0"/>
              <a:t>menerangkan proses; makan</a:t>
            </a:r>
            <a:r>
              <a:rPr lang="ms-MY" sz="2600" dirty="0"/>
              <a:t>, minum, berjalan, berlari, daya, momentum, tenaga, osmosis, elektrolisis, fotosintesis, mitosis dan sebagainya</a:t>
            </a:r>
            <a:r>
              <a:rPr lang="ms-MY" sz="2600" dirty="0" smtClean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ms-MY" sz="2600" dirty="0"/>
              <a:t>F</a:t>
            </a:r>
            <a:r>
              <a:rPr lang="ms-MY" sz="2600" dirty="0" smtClean="0"/>
              <a:t>ungsi </a:t>
            </a:r>
            <a:r>
              <a:rPr lang="ms-MY" sz="2600" dirty="0"/>
              <a:t>bahasa m</a:t>
            </a:r>
            <a:r>
              <a:rPr lang="ms-MY" sz="2600" dirty="0" smtClean="0"/>
              <a:t>embangun </a:t>
            </a:r>
            <a:r>
              <a:rPr lang="ms-MY" sz="2600" dirty="0"/>
              <a:t>potensi akal untuk berfikir yang akhirnya membentuk sikap dan membina tasawur dengan memberi makna kepada apa yang kita dengar dan apa yang kita cerap. Istilah “Adab” tidak sama dengan “manner”; “Akhlak” tidak sama dengan “Ethics”; “adil” tidak sama dengan “justice”; “Mesyuarat” tidak sama dengan “meeting”; “Masyarakat” tidak sama dengan “society”; “Iman” tidak sama dengan “faith”</a:t>
            </a:r>
            <a:r>
              <a:rPr lang="ms-MY" sz="2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7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8462" y="2180492"/>
            <a:ext cx="8077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sz="4000" dirty="0"/>
              <a:t>“</a:t>
            </a:r>
            <a:r>
              <a:rPr lang="ms-MY" sz="4000" i="1" dirty="0"/>
              <a:t>Kami tidak mengutuskan seorang Rasulpun melainkan dengan bahasa kaumnya supaya ia menjelaskan kepada kaum mereka (risalah Allah)</a:t>
            </a:r>
            <a:r>
              <a:rPr lang="ms-MY" sz="4000" dirty="0"/>
              <a:t>” </a:t>
            </a:r>
            <a:endParaRPr lang="ms-MY" sz="4000" dirty="0" smtClean="0"/>
          </a:p>
          <a:p>
            <a:pPr algn="r"/>
            <a:r>
              <a:rPr lang="ms-MY" sz="4000" dirty="0" smtClean="0"/>
              <a:t>(</a:t>
            </a:r>
            <a:r>
              <a:rPr lang="ms-MY" sz="4000" dirty="0"/>
              <a:t>Surah Ibrahim (14</a:t>
            </a:r>
            <a:r>
              <a:rPr lang="ms-MY" sz="4000" dirty="0" smtClean="0"/>
              <a:t>); </a:t>
            </a:r>
            <a:r>
              <a:rPr lang="ms-MY" sz="4000" dirty="0"/>
              <a:t>ayat 4)</a:t>
            </a:r>
          </a:p>
        </p:txBody>
      </p:sp>
      <p:pic>
        <p:nvPicPr>
          <p:cNvPr id="10242" name="Picture 2" descr="Image result for al-qur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892" y="263606"/>
            <a:ext cx="3137499" cy="209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Image result for al-qur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125" y="376155"/>
            <a:ext cx="2377479" cy="180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8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8154" y="2801814"/>
            <a:ext cx="8815754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ms-MY" sz="3600" dirty="0"/>
              <a:t>“</a:t>
            </a:r>
            <a:r>
              <a:rPr lang="ms-MY" sz="3600" i="1" dirty="0"/>
              <a:t>Science without religion.... </a:t>
            </a:r>
            <a:r>
              <a:rPr lang="ms-MY" sz="3600" i="1" dirty="0" smtClean="0"/>
              <a:t>Blind” </a:t>
            </a:r>
          </a:p>
          <a:p>
            <a:pPr lvl="0">
              <a:spcAft>
                <a:spcPts val="1800"/>
              </a:spcAft>
            </a:pPr>
            <a:r>
              <a:rPr lang="ms-MY" sz="3600" dirty="0" smtClean="0"/>
              <a:t>‘Sains </a:t>
            </a:r>
            <a:r>
              <a:rPr lang="ms-MY" sz="3600" dirty="0"/>
              <a:t>tanpa agama.... </a:t>
            </a:r>
            <a:r>
              <a:rPr lang="ms-MY" sz="3600" dirty="0" smtClean="0"/>
              <a:t>Buta’</a:t>
            </a:r>
            <a:endParaRPr lang="ms-MY" sz="3600" i="1" dirty="0" smtClean="0"/>
          </a:p>
          <a:p>
            <a:pPr lvl="0"/>
            <a:r>
              <a:rPr lang="ms-MY" sz="3600" i="1" dirty="0" smtClean="0"/>
              <a:t>Religion </a:t>
            </a:r>
            <a:r>
              <a:rPr lang="ms-MY" sz="3600" i="1" dirty="0"/>
              <a:t>without science..... lame</a:t>
            </a:r>
            <a:r>
              <a:rPr lang="ms-MY" sz="3600" dirty="0" smtClean="0"/>
              <a:t>” </a:t>
            </a:r>
          </a:p>
          <a:p>
            <a:pPr lvl="0"/>
            <a:r>
              <a:rPr lang="ms-MY" sz="3600" dirty="0" smtClean="0"/>
              <a:t>‘Agama </a:t>
            </a:r>
            <a:r>
              <a:rPr lang="ms-MY" sz="3600" dirty="0"/>
              <a:t>tanpa sains.... </a:t>
            </a:r>
            <a:r>
              <a:rPr lang="ms-MY" sz="3600" dirty="0" smtClean="0"/>
              <a:t>Tempang’</a:t>
            </a:r>
            <a:endParaRPr lang="ms-MY" sz="3600" dirty="0"/>
          </a:p>
        </p:txBody>
      </p:sp>
      <p:pic>
        <p:nvPicPr>
          <p:cNvPr id="11266" name="Picture 2" descr="Image result for einste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92" y="269631"/>
            <a:ext cx="4144840" cy="233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1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7108" y="3071446"/>
            <a:ext cx="9226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sz="3600" dirty="0"/>
              <a:t>“</a:t>
            </a:r>
            <a:r>
              <a:rPr lang="ms-MY" sz="3600" i="1" dirty="0"/>
              <a:t>If you talk to someone in a language he understand.... then it goes to his head; but if you talk to someone in his language, then it goes to his heart</a:t>
            </a:r>
            <a:r>
              <a:rPr lang="ms-MY" sz="3600" dirty="0"/>
              <a:t>”.</a:t>
            </a:r>
          </a:p>
        </p:txBody>
      </p:sp>
      <p:pic>
        <p:nvPicPr>
          <p:cNvPr id="12290" name="Picture 2" descr="Image result for mande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652" y="685962"/>
            <a:ext cx="3138609" cy="209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39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99845"/>
            <a:ext cx="9319846" cy="4712677"/>
          </a:xfrm>
        </p:spPr>
        <p:txBody>
          <a:bodyPr>
            <a:noAutofit/>
          </a:bodyPr>
          <a:lstStyle/>
          <a:p>
            <a:pPr lvl="1"/>
            <a:r>
              <a:rPr lang="ms-MY" sz="3200" dirty="0"/>
              <a:t>Sekiranya kita tidak memuliakan bahasa kita; kita hanya menghinanya.</a:t>
            </a:r>
          </a:p>
          <a:p>
            <a:pPr lvl="1"/>
            <a:r>
              <a:rPr lang="ms-MY" sz="3200" dirty="0"/>
              <a:t>Sekiranya kita tidak </a:t>
            </a:r>
            <a:r>
              <a:rPr lang="ms-MY" sz="3200" dirty="0" smtClean="0"/>
              <a:t>memartabatkannya; </a:t>
            </a:r>
            <a:r>
              <a:rPr lang="ms-MY" sz="3200" dirty="0"/>
              <a:t>kita hanya menguburkannya.</a:t>
            </a:r>
          </a:p>
          <a:p>
            <a:pPr lvl="1"/>
            <a:r>
              <a:rPr lang="ms-MY" sz="3200" dirty="0"/>
              <a:t>Sekiranya kita tidak mendaulatkannya; kita hanya meminggirkannya.</a:t>
            </a:r>
          </a:p>
          <a:p>
            <a:pPr lvl="1"/>
            <a:r>
              <a:rPr lang="ms-MY" sz="3200" dirty="0"/>
              <a:t>Sekiranya kita tidak memperkasakannya; kita hanya melemahkannya </a:t>
            </a:r>
          </a:p>
          <a:p>
            <a:pPr lvl="1"/>
            <a:r>
              <a:rPr lang="ms-MY" sz="3200" dirty="0"/>
              <a:t>Sekiranya kita tidak menggunakannya; kita hanya melenyapkannya.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6" y="80504"/>
            <a:ext cx="6807778" cy="13388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3838" y="250109"/>
            <a:ext cx="9613868" cy="999651"/>
          </a:xfrm>
        </p:spPr>
        <p:txBody>
          <a:bodyPr/>
          <a:lstStyle/>
          <a:p>
            <a:pPr algn="ctr"/>
            <a:r>
              <a:rPr lang="ms-MY" b="1" dirty="0" smtClean="0">
                <a:latin typeface="Century Gothic" panose="020B0502020202020204" pitchFamily="34" charset="0"/>
              </a:rPr>
              <a:t>Percayalah...</a:t>
            </a:r>
            <a:endParaRPr lang="ms-MY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443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096000" y="1295400"/>
            <a:ext cx="5791200" cy="4572000"/>
          </a:xfrm>
          <a:ln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ms-MY" sz="4800" dirty="0" smtClean="0"/>
              <a:t>TERIMA KASIH</a:t>
            </a:r>
            <a:br>
              <a:rPr lang="en-US" altLang="ms-MY" sz="4800" dirty="0" smtClean="0"/>
            </a:br>
            <a:r>
              <a:rPr lang="en-US" altLang="ms-MY" sz="4800" i="1" dirty="0" smtClean="0"/>
              <a:t>WASSALAM</a:t>
            </a:r>
          </a:p>
          <a:p>
            <a:pPr eaLnBrk="1" hangingPunct="1">
              <a:spcBef>
                <a:spcPts val="600"/>
              </a:spcBef>
            </a:pPr>
            <a:endParaRPr lang="en-US" altLang="ms-MY" sz="4800" i="1" dirty="0" smtClean="0"/>
          </a:p>
          <a:p>
            <a:pPr eaLnBrk="1" hangingPunct="1"/>
            <a:endParaRPr lang="en-US" altLang="ms-MY" sz="2400" i="1" dirty="0" smtClean="0"/>
          </a:p>
          <a:p>
            <a:pPr eaLnBrk="1" hangingPunct="1"/>
            <a:r>
              <a:rPr lang="en-US" altLang="ms-MY" sz="2800" i="1" dirty="0" smtClean="0"/>
              <a:t>Tel: 03-89216988</a:t>
            </a:r>
          </a:p>
          <a:p>
            <a:pPr eaLnBrk="1" hangingPunct="1"/>
            <a:r>
              <a:rPr lang="en-US" altLang="ms-MY" sz="2800" i="1" dirty="0" err="1" smtClean="0"/>
              <a:t>Faks</a:t>
            </a:r>
            <a:r>
              <a:rPr lang="en-US" altLang="ms-MY" sz="2800" i="1" dirty="0" smtClean="0"/>
              <a:t>: 03-89216990</a:t>
            </a:r>
          </a:p>
          <a:p>
            <a:pPr eaLnBrk="1" hangingPunct="1"/>
            <a:r>
              <a:rPr lang="en-US" altLang="ms-MY" sz="2800" i="1" dirty="0" smtClean="0"/>
              <a:t>myho@ukm.edu.my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09600" y="8382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ms-MY" sz="2400"/>
          </a:p>
        </p:txBody>
      </p:sp>
      <p:pic>
        <p:nvPicPr>
          <p:cNvPr id="23556" name="Picture 4" descr="karikatur myho ver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08" y="381000"/>
            <a:ext cx="4660914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389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pps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8664">
            <a:off x="132809" y="634694"/>
            <a:ext cx="4168094" cy="195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pps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646" y="0"/>
            <a:ext cx="3518243" cy="294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651">
            <a:off x="7651624" y="761230"/>
            <a:ext cx="35814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0550">
            <a:off x="91098" y="3326972"/>
            <a:ext cx="3520097" cy="264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3219">
            <a:off x="7510706" y="3312757"/>
            <a:ext cx="4419600" cy="310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Image result for ppsm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287" y="1571813"/>
            <a:ext cx="3057037" cy="244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Image result for ppsm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96" y="3280339"/>
            <a:ext cx="4623038" cy="335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8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universiti kebangsaan malays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90" y="441203"/>
            <a:ext cx="3649368" cy="205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universiti kebangsaan malay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90" y="3430645"/>
            <a:ext cx="7499595" cy="273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universiti kebangsaan malays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749" y="255311"/>
            <a:ext cx="3945795" cy="295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universiti kebangsaan malays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544" y="3650272"/>
            <a:ext cx="3810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173" y="207150"/>
            <a:ext cx="3824048" cy="286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Utusan Malaysia 06 Ogos 2018 Titah Sultan Nazr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309" y="206872"/>
            <a:ext cx="2855546" cy="650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4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1026" y="2588466"/>
            <a:ext cx="94529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6600" dirty="0" smtClean="0"/>
              <a:t>REVOLUSI INDUSTRI KE-4</a:t>
            </a:r>
            <a:endParaRPr lang="ms-MY" sz="6600" dirty="0"/>
          </a:p>
        </p:txBody>
      </p:sp>
    </p:spTree>
    <p:extLst>
      <p:ext uri="{BB962C8B-B14F-4D97-AF65-F5344CB8AC3E}">
        <p14:creationId xmlns:p14="http://schemas.microsoft.com/office/powerpoint/2010/main" val="5236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452" y="0"/>
            <a:ext cx="4468288" cy="673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46275" y="4790292"/>
            <a:ext cx="3894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s-MY" sz="2400" dirty="0" smtClean="0"/>
              <a:t>Klaus Schwab, 2017; Penguin Random House, UK</a:t>
            </a:r>
            <a:endParaRPr lang="ms-MY" sz="2400" dirty="0"/>
          </a:p>
        </p:txBody>
      </p:sp>
    </p:spTree>
    <p:extLst>
      <p:ext uri="{BB962C8B-B14F-4D97-AF65-F5344CB8AC3E}">
        <p14:creationId xmlns:p14="http://schemas.microsoft.com/office/powerpoint/2010/main" val="21341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al jaza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17075"/>
            <a:ext cx="2832648" cy="3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al jaza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223" y="2250828"/>
            <a:ext cx="2840591" cy="369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al jazar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814" y="3058134"/>
            <a:ext cx="6192960" cy="309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00800" y="1200943"/>
            <a:ext cx="51112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2800" dirty="0" smtClean="0"/>
              <a:t>ISMAIL AL-JAZARI (1136-1206) Pengasas kejuruteraan berasaskan air</a:t>
            </a:r>
            <a:endParaRPr lang="ms-MY" sz="2800" dirty="0"/>
          </a:p>
        </p:txBody>
      </p:sp>
      <p:pic>
        <p:nvPicPr>
          <p:cNvPr id="4104" name="Picture 8" descr="Image result for al jazar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014" y="134814"/>
            <a:ext cx="1828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68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3863</TotalTime>
  <Words>921</Words>
  <Application>Microsoft Office PowerPoint</Application>
  <PresentationFormat>Widescreen</PresentationFormat>
  <Paragraphs>141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Century Gothic</vt:lpstr>
      <vt:lpstr>Courier New</vt:lpstr>
      <vt:lpstr>Times New Roman</vt:lpstr>
      <vt:lpstr>Office Theme</vt:lpstr>
      <vt:lpstr>PowerPoint Presentation</vt:lpstr>
      <vt:lpstr>KANDUNGAN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PERKEMBANGAN S&amp;T DALAM 4IR</vt:lpstr>
      <vt:lpstr>PowerPoint Presentation</vt:lpstr>
      <vt:lpstr>Sistem komunikasi kini: penggunaan satelit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MANUSIA DAN KEINSANAN</vt:lpstr>
      <vt:lpstr>PowerPoint Presentation</vt:lpstr>
      <vt:lpstr>BAHASA MELAYU DALAM MENITI ARUS REVOLUSI INDUSTRI KE-4</vt:lpstr>
      <vt:lpstr>MANUSIA &amp; HUMANOID</vt:lpstr>
      <vt:lpstr>MANUSIA &amp; HUMANOID</vt:lpstr>
      <vt:lpstr>PENDIDIKAN DI ERA REVOLUSI INDUSTRI KE-4</vt:lpstr>
      <vt:lpstr>PENDIDIKAN DI ERA REVOLUSI INDUSTRI KE-4</vt:lpstr>
      <vt:lpstr>PENDIDIKAN DI ERA REVOLUSI INDUSTRI KE-4</vt:lpstr>
      <vt:lpstr>PowerPoint Presentation</vt:lpstr>
      <vt:lpstr>PowerPoint Presentation</vt:lpstr>
      <vt:lpstr>PowerPoint Presentation</vt:lpstr>
      <vt:lpstr>Percayalah...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Mohd Yusof Othman</dc:creator>
  <cp:lastModifiedBy>Mohd Yusof Othman</cp:lastModifiedBy>
  <cp:revision>322</cp:revision>
  <cp:lastPrinted>2017-10-27T02:03:55Z</cp:lastPrinted>
  <dcterms:created xsi:type="dcterms:W3CDTF">2017-07-01T08:17:29Z</dcterms:created>
  <dcterms:modified xsi:type="dcterms:W3CDTF">2018-08-15T14:33:58Z</dcterms:modified>
</cp:coreProperties>
</file>