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30"/>
  </p:handoutMasterIdLst>
  <p:sldIdLst>
    <p:sldId id="260" r:id="rId2"/>
    <p:sldId id="307" r:id="rId3"/>
    <p:sldId id="306" r:id="rId4"/>
    <p:sldId id="261" r:id="rId5"/>
    <p:sldId id="279" r:id="rId6"/>
    <p:sldId id="300" r:id="rId7"/>
    <p:sldId id="266" r:id="rId8"/>
    <p:sldId id="310" r:id="rId9"/>
    <p:sldId id="268" r:id="rId10"/>
    <p:sldId id="269" r:id="rId11"/>
    <p:sldId id="270" r:id="rId12"/>
    <p:sldId id="272" r:id="rId13"/>
    <p:sldId id="273" r:id="rId14"/>
    <p:sldId id="274" r:id="rId15"/>
    <p:sldId id="311" r:id="rId16"/>
    <p:sldId id="277" r:id="rId17"/>
    <p:sldId id="282" r:id="rId18"/>
    <p:sldId id="283" r:id="rId19"/>
    <p:sldId id="309" r:id="rId20"/>
    <p:sldId id="291" r:id="rId21"/>
    <p:sldId id="298" r:id="rId22"/>
    <p:sldId id="308" r:id="rId23"/>
    <p:sldId id="293" r:id="rId24"/>
    <p:sldId id="294" r:id="rId25"/>
    <p:sldId id="305" r:id="rId26"/>
    <p:sldId id="296" r:id="rId27"/>
    <p:sldId id="302" r:id="rId28"/>
    <p:sldId id="30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7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76"/>
    <p:restoredTop sz="94651"/>
  </p:normalViewPr>
  <p:slideViewPr>
    <p:cSldViewPr snapToGrid="0" snapToObjects="1" showGuides="1">
      <p:cViewPr>
        <p:scale>
          <a:sx n="50" d="100"/>
          <a:sy n="50" d="100"/>
        </p:scale>
        <p:origin x="-1112" y="-404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3-17T17:03:39.568" idx="4">
    <p:pos x="10" y="10"/>
    <p:text>SIMPLIFY.
TEXT BIGGER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3-17T17:03:39.568" idx="3">
    <p:pos x="10" y="10"/>
    <p:text>SIMPLIFY.
TEXT BIGGER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3-17T17:03:56.448" idx="2">
    <p:pos x="10" y="10"/>
    <p:text>GUNA YANG MOST AFFORDABLE CITY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4BA36-065D-1A4F-8614-50BBBFEB6CF5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744AA-8EA3-374A-93EC-FE200A064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5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D9C1-C833-0747-8F06-CFBF8C3A53C3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DDB0-A348-3C4B-8DCD-ADBC39B98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8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D9C1-C833-0747-8F06-CFBF8C3A53C3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DDB0-A348-3C4B-8DCD-ADBC39B98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090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D9C1-C833-0747-8F06-CFBF8C3A53C3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DDB0-A348-3C4B-8DCD-ADBC39B98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9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D9C1-C833-0747-8F06-CFBF8C3A53C3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DDB0-A348-3C4B-8DCD-ADBC39B98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8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D9C1-C833-0747-8F06-CFBF8C3A53C3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DDB0-A348-3C4B-8DCD-ADBC39B98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014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D9C1-C833-0747-8F06-CFBF8C3A53C3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DDB0-A348-3C4B-8DCD-ADBC39B98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781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D9C1-C833-0747-8F06-CFBF8C3A53C3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DDB0-A348-3C4B-8DCD-ADBC39B98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2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D9C1-C833-0747-8F06-CFBF8C3A53C3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DDB0-A348-3C4B-8DCD-ADBC39B98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809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D9C1-C833-0747-8F06-CFBF8C3A53C3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DDB0-A348-3C4B-8DCD-ADBC39B98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66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D9C1-C833-0747-8F06-CFBF8C3A53C3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DDB0-A348-3C4B-8DCD-ADBC39B98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6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D9C1-C833-0747-8F06-CFBF8C3A53C3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DDB0-A348-3C4B-8DCD-ADBC39B98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7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AD9C1-C833-0747-8F06-CFBF8C3A53C3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8DDB0-A348-3C4B-8DCD-ADBC39B98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13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18" Type="http://schemas.openxmlformats.org/officeDocument/2006/relationships/image" Target="../media/image67.png"/><Relationship Id="rId3" Type="http://schemas.openxmlformats.org/officeDocument/2006/relationships/image" Target="../media/image23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17" Type="http://schemas.openxmlformats.org/officeDocument/2006/relationships/image" Target="../media/image24.png"/><Relationship Id="rId2" Type="http://schemas.openxmlformats.org/officeDocument/2006/relationships/image" Target="../media/image53.png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5" Type="http://schemas.openxmlformats.org/officeDocument/2006/relationships/image" Target="../media/image65.png"/><Relationship Id="rId10" Type="http://schemas.openxmlformats.org/officeDocument/2006/relationships/image" Target="../media/image60.png"/><Relationship Id="rId19" Type="http://schemas.openxmlformats.org/officeDocument/2006/relationships/image" Target="../media/image68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5" b="2528"/>
          <a:stretch/>
        </p:blipFill>
        <p:spPr>
          <a:xfrm>
            <a:off x="0" y="-281837"/>
            <a:ext cx="12259863" cy="71398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7393" y="5110468"/>
            <a:ext cx="9144000" cy="1120724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r"/>
            <a: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PERHIMPUNAN</a:t>
            </a:r>
            <a:b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BULANAN</a:t>
            </a:r>
            <a:b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4000" b="1" dirty="0" smtClean="0">
                <a:solidFill>
                  <a:srgbClr val="FFC000"/>
                </a:solidFill>
                <a:latin typeface="Arial" charset="0"/>
                <a:ea typeface="Arial" charset="0"/>
                <a:cs typeface="Arial" charset="0"/>
              </a:rPr>
              <a:t>#</a:t>
            </a:r>
            <a:r>
              <a:rPr lang="en-US" sz="4000" b="1" dirty="0" err="1" smtClean="0">
                <a:solidFill>
                  <a:srgbClr val="FFC000"/>
                </a:solidFill>
                <a:latin typeface="Arial" charset="0"/>
                <a:ea typeface="Arial" charset="0"/>
                <a:cs typeface="Arial" charset="0"/>
              </a:rPr>
              <a:t>Soaringupwards</a:t>
            </a:r>
            <a:endParaRPr lang="en-US" sz="4000" b="1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210903" y="0"/>
            <a:ext cx="3329884" cy="1284776"/>
            <a:chOff x="2657557" y="4350926"/>
            <a:chExt cx="3937164" cy="1519084"/>
          </a:xfrm>
        </p:grpSpPr>
        <p:sp>
          <p:nvSpPr>
            <p:cNvPr id="8" name="Oval 7"/>
            <p:cNvSpPr/>
            <p:nvPr/>
          </p:nvSpPr>
          <p:spPr>
            <a:xfrm>
              <a:off x="5075637" y="4350926"/>
              <a:ext cx="1519084" cy="1519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307983" y="4350926"/>
              <a:ext cx="1519084" cy="1519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3" descr="C:\Users\user\Google Drive\DSIJ\Special Projects\Jelajah Soaring Upwards\logo soaring upwards and new arrow OUTLIN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1567" y="4925961"/>
              <a:ext cx="1287224" cy="6046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2657557" y="4589633"/>
              <a:ext cx="2808312" cy="1054361"/>
              <a:chOff x="2919293" y="-3618401"/>
              <a:chExt cx="2808312" cy="105436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9832" y="-3618401"/>
                <a:ext cx="1007235" cy="857163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2919293" y="-2746089"/>
                <a:ext cx="2808312" cy="182049"/>
              </a:xfrm>
              <a:prstGeom prst="rect">
                <a:avLst/>
              </a:prstGeom>
              <a:noFill/>
            </p:spPr>
            <p:txBody>
              <a:bodyPr wrap="square" lIns="91520" tIns="45760" rIns="91520" bIns="45760" rtlCol="0">
                <a:spAutoFit/>
              </a:bodyPr>
              <a:lstStyle/>
              <a:p>
                <a:pPr algn="ctr"/>
                <a:r>
                  <a:rPr lang="en-US" sz="400" b="1" dirty="0">
                    <a:latin typeface="Aharoni" panose="02010803020104030203" pitchFamily="2" charset="-79"/>
                    <a:cs typeface="Aharoni" panose="02010803020104030203" pitchFamily="2" charset="-79"/>
                  </a:rPr>
                  <a:t>MINISTRY OF HIGHER EDUCATION</a:t>
                </a:r>
                <a:endParaRPr lang="en-MY" sz="400" b="1" dirty="0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52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>
              <a:lnSpc>
                <a:spcPct val="80000"/>
              </a:lnSpc>
            </a:pPr>
            <a:r>
              <a:rPr lang="ms-MY" sz="2400" b="1" dirty="0">
                <a:solidFill>
                  <a:schemeClr val="bg1"/>
                </a:solidFill>
              </a:rPr>
              <a:t>Raja </a:t>
            </a:r>
            <a:r>
              <a:rPr lang="ms-MY" sz="2400" b="1" dirty="0" err="1">
                <a:solidFill>
                  <a:schemeClr val="bg1"/>
                </a:solidFill>
              </a:rPr>
              <a:t>Salman</a:t>
            </a:r>
            <a:r>
              <a:rPr lang="ms-MY" sz="2400" b="1" dirty="0">
                <a:solidFill>
                  <a:schemeClr val="bg1"/>
                </a:solidFill>
              </a:rPr>
              <a:t> Terima Ijazah Kehormat Universiti </a:t>
            </a:r>
            <a:r>
              <a:rPr lang="ms-MY" sz="2400" b="1" dirty="0" smtClean="0">
                <a:solidFill>
                  <a:schemeClr val="bg1"/>
                </a:solidFill>
              </a:rPr>
              <a:t>Malaya &amp; IIUM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b="1" dirty="0" smtClean="0">
                <a:solidFill>
                  <a:schemeClr val="bg1"/>
                </a:solidFill>
                <a:cs typeface="Arial" panose="020B0604020202020204" pitchFamily="34" charset="0"/>
              </a:rPr>
              <a:t>RAJA SALMAN</a:t>
            </a:r>
            <a:endParaRPr lang="en-MY" sz="1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99264">
            <a:off x="6615618" y="1473817"/>
            <a:ext cx="4224620" cy="45062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929" y="1064269"/>
            <a:ext cx="4989871" cy="529312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54" y="3385731"/>
            <a:ext cx="5292852" cy="34844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7"/>
          <a:stretch/>
        </p:blipFill>
        <p:spPr>
          <a:xfrm>
            <a:off x="396314" y="699543"/>
            <a:ext cx="5299342" cy="3356874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6"/>
          <a:stretch>
            <a:fillRect/>
          </a:stretch>
        </p:blipFill>
        <p:spPr>
          <a:xfrm>
            <a:off x="583503" y="900284"/>
            <a:ext cx="940534" cy="327969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05" y="4257158"/>
            <a:ext cx="918832" cy="320374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00092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9752" y="123477"/>
            <a:ext cx="9739177" cy="746677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ms-MY" sz="2400" b="1" dirty="0">
                <a:solidFill>
                  <a:schemeClr val="bg1"/>
                </a:solidFill>
                <a:latin typeface="+mn-lt"/>
              </a:rPr>
              <a:t>Memorandum Persefahaman (</a:t>
            </a:r>
            <a:r>
              <a:rPr lang="ms-MY" sz="2400" b="1" dirty="0" err="1">
                <a:solidFill>
                  <a:schemeClr val="bg1"/>
                </a:solidFill>
                <a:latin typeface="+mn-lt"/>
              </a:rPr>
              <a:t>MoU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) dengan Menteri Tenaga Kerja </a:t>
            </a:r>
            <a:r>
              <a:rPr lang="ms-MY" sz="2400" b="1" dirty="0" smtClean="0">
                <a:solidFill>
                  <a:schemeClr val="bg1"/>
                </a:solidFill>
                <a:latin typeface="+mn-lt"/>
              </a:rPr>
              <a:t>&amp; Pembangunan 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Masyarakat Arab Saudi.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746676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b="1" dirty="0" smtClean="0">
                <a:solidFill>
                  <a:schemeClr val="bg1"/>
                </a:solidFill>
                <a:cs typeface="Arial" panose="020B0604020202020204" pitchFamily="34" charset="0"/>
              </a:rPr>
              <a:t>RAJA SALMAN</a:t>
            </a:r>
            <a:endParaRPr lang="en-MY" sz="1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29" y="1088390"/>
            <a:ext cx="6360558" cy="41224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159" y="1091629"/>
            <a:ext cx="6188441" cy="41191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8800" y="5429046"/>
            <a:ext cx="11341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2400" dirty="0" smtClean="0">
                <a:solidFill>
                  <a:schemeClr val="bg1"/>
                </a:solidFill>
              </a:rPr>
              <a:t>MOU yang ditandatangani oleh </a:t>
            </a:r>
            <a:r>
              <a:rPr lang="ms-MY" sz="2400" dirty="0" smtClean="0">
                <a:solidFill>
                  <a:srgbClr val="FFFF00"/>
                </a:solidFill>
              </a:rPr>
              <a:t>YB Dato 'Seri Idris Jusoh</a:t>
            </a:r>
            <a:r>
              <a:rPr lang="ms-MY" sz="2400" dirty="0" smtClean="0">
                <a:solidFill>
                  <a:schemeClr val="bg1"/>
                </a:solidFill>
              </a:rPr>
              <a:t>, bagi pihak Kerajaan Malaysia, dan </a:t>
            </a:r>
            <a:r>
              <a:rPr lang="ms-MY" sz="2400" dirty="0" smtClean="0">
                <a:solidFill>
                  <a:srgbClr val="FFFF00"/>
                </a:solidFill>
              </a:rPr>
              <a:t>H.E</a:t>
            </a:r>
            <a:r>
              <a:rPr lang="ms-MY" sz="2400" dirty="0">
                <a:solidFill>
                  <a:srgbClr val="FFFF00"/>
                </a:solidFill>
              </a:rPr>
              <a:t>. Dr. Ali bin </a:t>
            </a:r>
            <a:r>
              <a:rPr lang="ms-MY" sz="2400" dirty="0" err="1">
                <a:solidFill>
                  <a:srgbClr val="FFFF00"/>
                </a:solidFill>
              </a:rPr>
              <a:t>Nassir</a:t>
            </a:r>
            <a:r>
              <a:rPr lang="ms-MY" sz="2400" dirty="0">
                <a:solidFill>
                  <a:srgbClr val="FFFF00"/>
                </a:solidFill>
              </a:rPr>
              <a:t> </a:t>
            </a:r>
            <a:r>
              <a:rPr lang="ms-MY" sz="2400" dirty="0" err="1">
                <a:solidFill>
                  <a:srgbClr val="FFFF00"/>
                </a:solidFill>
              </a:rPr>
              <a:t>Alghafidh</a:t>
            </a:r>
            <a:r>
              <a:rPr lang="ms-MY" sz="2400" dirty="0">
                <a:solidFill>
                  <a:schemeClr val="bg1"/>
                </a:solidFill>
              </a:rPr>
              <a:t>, Menteri Tenaga Kerja dan Pembangunan Masyarakat Arab Saudi.</a:t>
            </a:r>
            <a:endParaRPr lang="en-US" sz="2400" dirty="0">
              <a:solidFill>
                <a:schemeClr val="bg1"/>
              </a:solidFill>
            </a:endParaRPr>
          </a:p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07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>
              <a:lnSpc>
                <a:spcPct val="80000"/>
              </a:lnSpc>
            </a:pPr>
            <a:r>
              <a:rPr lang="ms-MY" sz="2400" b="1" dirty="0" smtClean="0">
                <a:solidFill>
                  <a:schemeClr val="bg1"/>
                </a:solidFill>
              </a:rPr>
              <a:t>Program #KIT &amp; KADS1M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b="1" dirty="0">
                <a:solidFill>
                  <a:schemeClr val="bg1"/>
                </a:solidFill>
                <a:cs typeface="Arial" panose="020B0604020202020204" pitchFamily="34" charset="0"/>
              </a:rPr>
              <a:t>Kads1m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386" y="1263650"/>
            <a:ext cx="7595714" cy="506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78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>
              <a:lnSpc>
                <a:spcPct val="80000"/>
              </a:lnSpc>
            </a:pPr>
            <a:r>
              <a:rPr lang="ms-MY" sz="2400" b="1" dirty="0">
                <a:solidFill>
                  <a:schemeClr val="bg1"/>
                </a:solidFill>
              </a:rPr>
              <a:t>Pindaan Akta 555 Dan Peraturan </a:t>
            </a:r>
            <a:r>
              <a:rPr lang="ms-MY" sz="2400" b="1" dirty="0" smtClean="0">
                <a:solidFill>
                  <a:schemeClr val="bg1"/>
                </a:solidFill>
              </a:rPr>
              <a:t>Berkaitan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b="1" dirty="0" err="1" smtClean="0">
                <a:solidFill>
                  <a:schemeClr val="bg1"/>
                </a:solidFill>
                <a:cs typeface="Arial" panose="020B0604020202020204" pitchFamily="34" charset="0"/>
              </a:rPr>
              <a:t>Akta</a:t>
            </a:r>
            <a:r>
              <a:rPr lang="en-MY" b="1" dirty="0" smtClean="0">
                <a:solidFill>
                  <a:schemeClr val="bg1"/>
                </a:solidFill>
                <a:cs typeface="Arial" panose="020B0604020202020204" pitchFamily="34" charset="0"/>
              </a:rPr>
              <a:t> 555</a:t>
            </a:r>
            <a:endParaRPr lang="en-MY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1" y="1270000"/>
            <a:ext cx="7766755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19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>
              <a:lnSpc>
                <a:spcPct val="80000"/>
              </a:lnSpc>
            </a:pPr>
            <a:r>
              <a:rPr lang="ms-MY" sz="2400" b="1" dirty="0" smtClean="0">
                <a:solidFill>
                  <a:schemeClr val="bg1"/>
                </a:solidFill>
              </a:rPr>
              <a:t>SETARA, MYQUEST – MENJAMIN KUALITI SISTEM PENDIDIKAN TINGGI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b="1" dirty="0" smtClean="0">
                <a:solidFill>
                  <a:schemeClr val="bg1"/>
                </a:solidFill>
                <a:cs typeface="Arial" panose="020B0604020202020204" pitchFamily="34" charset="0"/>
              </a:rPr>
              <a:t>KUALITI</a:t>
            </a:r>
            <a:endParaRPr lang="en-MY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2"/>
          <a:stretch/>
        </p:blipFill>
        <p:spPr>
          <a:xfrm>
            <a:off x="7321050" y="2130788"/>
            <a:ext cx="4403948" cy="18202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21349" y="2204158"/>
            <a:ext cx="6010122" cy="1673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u="sng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SETARA 2017</a:t>
            </a:r>
          </a:p>
          <a:p>
            <a:pPr algn="ctr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Integrated Rating for University &amp; University College Excellence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20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bs.twimg.com/media/C6PBJQ4VAAAP1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7099">
            <a:off x="669682" y="449323"/>
            <a:ext cx="4276741" cy="609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2017</a:t>
            </a:r>
            <a:endParaRPr lang="en-MY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ms-MY" sz="2400" b="1" dirty="0" smtClean="0">
                <a:solidFill>
                  <a:schemeClr val="bg1"/>
                </a:solidFill>
                <a:latin typeface="+mn-lt"/>
              </a:rPr>
              <a:t>SPPU – SKIM PERKHIDMATAN PENSYARAH UNIVERSITI 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54700" y="990600"/>
            <a:ext cx="5499100" cy="50085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sz="7200" b="1" dirty="0" smtClean="0"/>
              <a:t>SKIM PENSYARAH DI TAMBAH BAIK</a:t>
            </a:r>
            <a:endParaRPr lang="en-GB" sz="720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216400" y="2476500"/>
            <a:ext cx="1752600" cy="10183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406900" y="2909491"/>
            <a:ext cx="1600200" cy="2782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610100" y="3494882"/>
            <a:ext cx="1320800" cy="3024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270500" y="3987800"/>
            <a:ext cx="660400" cy="914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33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7" t="1" r="10530" b="4517"/>
          <a:stretch/>
        </p:blipFill>
        <p:spPr bwMode="auto">
          <a:xfrm>
            <a:off x="879987" y="0"/>
            <a:ext cx="10314039" cy="685800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97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2377361"/>
            <a:ext cx="12192000" cy="4480639"/>
            <a:chOff x="0" y="2377361"/>
            <a:chExt cx="12192000" cy="448063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1" r="3117" b="8610"/>
            <a:stretch/>
          </p:blipFill>
          <p:spPr>
            <a:xfrm>
              <a:off x="0" y="2377361"/>
              <a:ext cx="12192000" cy="4015689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0" y="5889802"/>
              <a:ext cx="12192000" cy="96819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ms-MY" sz="2400" b="1" dirty="0" smtClean="0">
                <a:solidFill>
                  <a:schemeClr val="bg1"/>
                </a:solidFill>
                <a:latin typeface="+mn-lt"/>
              </a:rPr>
              <a:t> Kuala 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Lumpur </a:t>
            </a:r>
            <a:r>
              <a:rPr lang="ms-MY" sz="2400" b="1" dirty="0" smtClean="0">
                <a:solidFill>
                  <a:schemeClr val="bg1"/>
                </a:solidFill>
                <a:latin typeface="+mn-lt"/>
              </a:rPr>
              <a:t>– Most Affordable City in the World – kali ke-3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2017</a:t>
            </a:r>
            <a:endParaRPr lang="en-MY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5640" y="699542"/>
            <a:ext cx="5941865" cy="46141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39752" y="5963806"/>
            <a:ext cx="8139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2013/2014, 2015/2016, </a:t>
            </a:r>
            <a:r>
              <a:rPr lang="en-US" sz="4000" dirty="0" smtClean="0">
                <a:solidFill>
                  <a:srgbClr val="FFFF00"/>
                </a:solidFill>
              </a:rPr>
              <a:t>2016/2017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60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036320"/>
            <a:ext cx="12192000" cy="1661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ms-MY" sz="24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ms-MY" sz="2400" b="1" dirty="0" smtClean="0">
                <a:solidFill>
                  <a:schemeClr val="bg1"/>
                </a:solidFill>
                <a:latin typeface="+mn-lt"/>
              </a:rPr>
              <a:t>Majlis 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Penyerahan Projek PPRN kepada </a:t>
            </a:r>
            <a:r>
              <a:rPr lang="ms-MY" sz="2400" b="1" dirty="0" smtClean="0">
                <a:solidFill>
                  <a:schemeClr val="bg1"/>
                </a:solidFill>
                <a:latin typeface="+mn-lt"/>
              </a:rPr>
              <a:t>industri/perusahaan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2017</a:t>
            </a:r>
            <a:endParaRPr lang="en-MY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" y="2710303"/>
            <a:ext cx="4454371" cy="3340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092" y="2703824"/>
            <a:ext cx="4488791" cy="3366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647" y="956285"/>
            <a:ext cx="2442706" cy="172657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298896" y="1014393"/>
            <a:ext cx="3893104" cy="50366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 smtClean="0">
                <a:solidFill>
                  <a:srgbClr val="FFFF00"/>
                </a:solidFill>
              </a:rPr>
              <a:t>315 </a:t>
            </a:r>
          </a:p>
          <a:p>
            <a:r>
              <a:rPr lang="en-US" sz="2800" dirty="0" err="1" smtClean="0">
                <a:solidFill>
                  <a:schemeClr val="bg1"/>
                </a:solidFill>
              </a:rPr>
              <a:t>masalah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berjaya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diselesaikan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en-US" sz="3600" dirty="0" smtClean="0">
              <a:solidFill>
                <a:srgbClr val="FFFF00"/>
              </a:solidFill>
            </a:endParaRPr>
          </a:p>
          <a:p>
            <a:r>
              <a:rPr lang="en-US" sz="3600" dirty="0" smtClean="0">
                <a:solidFill>
                  <a:srgbClr val="FFFF00"/>
                </a:solidFill>
              </a:rPr>
              <a:t>244 </a:t>
            </a:r>
            <a:r>
              <a:rPr lang="en-US" sz="3600" dirty="0" err="1" smtClean="0">
                <a:solidFill>
                  <a:schemeClr val="bg1"/>
                </a:solidFill>
              </a:rPr>
              <a:t>syarikat</a:t>
            </a:r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rgbClr val="FFFF00"/>
                </a:solidFill>
              </a:rPr>
              <a:t>247 </a:t>
            </a:r>
            <a:r>
              <a:rPr lang="en-US" sz="3600" dirty="0" err="1" smtClean="0">
                <a:solidFill>
                  <a:schemeClr val="bg1"/>
                </a:solidFill>
              </a:rPr>
              <a:t>kumpulan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penyelidik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daripada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rgbClr val="FFFF00"/>
                </a:solidFill>
              </a:rPr>
              <a:t>25 IPT </a:t>
            </a:r>
          </a:p>
        </p:txBody>
      </p:sp>
    </p:spTree>
    <p:extLst>
      <p:ext uri="{BB962C8B-B14F-4D97-AF65-F5344CB8AC3E}">
        <p14:creationId xmlns:p14="http://schemas.microsoft.com/office/powerpoint/2010/main" val="28048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38200"/>
            <a:ext cx="8822499" cy="5880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ms-MY" sz="2400" b="1" dirty="0" smtClean="0">
                <a:solidFill>
                  <a:schemeClr val="bg1"/>
                </a:solidFill>
                <a:latin typeface="+mn-lt"/>
              </a:rPr>
              <a:t>PADDY U-PUTRA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2017</a:t>
            </a:r>
            <a:endParaRPr lang="en-MY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863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ms-MY" sz="2400" b="1" dirty="0" smtClean="0">
                <a:solidFill>
                  <a:schemeClr val="bg1"/>
                </a:solidFill>
                <a:latin typeface="+mn-lt"/>
              </a:rPr>
              <a:t> QS 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World </a:t>
            </a:r>
            <a:r>
              <a:rPr lang="ms-MY" sz="2400" b="1" dirty="0" err="1">
                <a:solidFill>
                  <a:schemeClr val="bg1"/>
                </a:solidFill>
                <a:latin typeface="+mn-lt"/>
              </a:rPr>
              <a:t>University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ms-MY" sz="2400" b="1" dirty="0" err="1">
                <a:solidFill>
                  <a:schemeClr val="bg1"/>
                </a:solidFill>
                <a:latin typeface="+mn-lt"/>
              </a:rPr>
              <a:t>Rankings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ms-MY" sz="2400" b="1" dirty="0" err="1">
                <a:solidFill>
                  <a:schemeClr val="bg1"/>
                </a:solidFill>
                <a:latin typeface="+mn-lt"/>
              </a:rPr>
              <a:t>By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ms-MY" sz="2400" b="1" dirty="0" err="1">
                <a:solidFill>
                  <a:schemeClr val="bg1"/>
                </a:solidFill>
                <a:latin typeface="+mn-lt"/>
              </a:rPr>
              <a:t>Subject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 2017</a:t>
            </a:r>
            <a:endParaRPr lang="en-US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2017</a:t>
            </a:r>
            <a:endParaRPr lang="en-MY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53" b="4491"/>
          <a:stretch/>
        </p:blipFill>
        <p:spPr>
          <a:xfrm>
            <a:off x="181128" y="856623"/>
            <a:ext cx="9331171" cy="56070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690099" y="878539"/>
            <a:ext cx="2363429" cy="191546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 smtClean="0">
                <a:solidFill>
                  <a:srgbClr val="FFFF00"/>
                </a:solidFill>
              </a:rPr>
              <a:t>11 </a:t>
            </a:r>
            <a:r>
              <a:rPr lang="en-US" sz="3600" dirty="0" err="1">
                <a:solidFill>
                  <a:schemeClr val="bg1"/>
                </a:solidFill>
              </a:rPr>
              <a:t>s</a:t>
            </a:r>
            <a:r>
              <a:rPr lang="en-US" sz="3600" dirty="0" err="1" smtClean="0">
                <a:solidFill>
                  <a:schemeClr val="bg1"/>
                </a:solidFill>
              </a:rPr>
              <a:t>ubjek</a:t>
            </a:r>
            <a:endParaRPr lang="en-US" sz="3600" dirty="0">
              <a:solidFill>
                <a:schemeClr val="bg1"/>
              </a:solidFill>
            </a:endParaRPr>
          </a:p>
          <a:p>
            <a:r>
              <a:rPr lang="en-US" sz="4400" dirty="0" smtClean="0">
                <a:solidFill>
                  <a:srgbClr val="FFFF00"/>
                </a:solidFill>
              </a:rPr>
              <a:t>50 </a:t>
            </a:r>
            <a:r>
              <a:rPr lang="en-US" sz="3600" dirty="0" err="1" smtClean="0">
                <a:solidFill>
                  <a:schemeClr val="bg1"/>
                </a:solidFill>
              </a:rPr>
              <a:t>terbaik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>
                <a:solidFill>
                  <a:schemeClr val="bg1"/>
                </a:solidFill>
              </a:rPr>
              <a:t>di </a:t>
            </a:r>
            <a:r>
              <a:rPr lang="en-US" sz="3600" dirty="0" err="1" smtClean="0">
                <a:solidFill>
                  <a:schemeClr val="bg1"/>
                </a:solidFill>
              </a:rPr>
              <a:t>dunia</a:t>
            </a:r>
            <a:r>
              <a:rPr lang="en-US" sz="3600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017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126832" y="123477"/>
            <a:ext cx="7952097" cy="746677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+mn-lt"/>
              </a:rPr>
              <a:t> PITCH FOR PROGRESS</a:t>
            </a:r>
            <a:endParaRPr lang="en-US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3825387" cy="746676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sz="2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WAY FORWARD</a:t>
            </a:r>
            <a:endParaRPr lang="en-MY" sz="2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252" y="3571875"/>
            <a:ext cx="4381500" cy="3286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83"/>
          <a:stretch/>
        </p:blipFill>
        <p:spPr>
          <a:xfrm>
            <a:off x="208631" y="4005503"/>
            <a:ext cx="4062621" cy="28524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1" b="27222"/>
          <a:stretch/>
        </p:blipFill>
        <p:spPr>
          <a:xfrm>
            <a:off x="181129" y="870154"/>
            <a:ext cx="8471623" cy="332981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652752" y="870154"/>
            <a:ext cx="3426177" cy="5987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102" r="76090"/>
          <a:stretch/>
        </p:blipFill>
        <p:spPr>
          <a:xfrm>
            <a:off x="8922318" y="3846610"/>
            <a:ext cx="2655603" cy="7504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7" t="-4624" r="59084" b="5725"/>
          <a:stretch/>
        </p:blipFill>
        <p:spPr>
          <a:xfrm>
            <a:off x="9427997" y="3011390"/>
            <a:ext cx="1944477" cy="8352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97" t="-5783" r="38847" b="6884"/>
          <a:stretch/>
        </p:blipFill>
        <p:spPr>
          <a:xfrm>
            <a:off x="9223725" y="4608597"/>
            <a:ext cx="2286668" cy="8237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25" t="1101" r="16715"/>
          <a:stretch/>
        </p:blipFill>
        <p:spPr>
          <a:xfrm>
            <a:off x="9106059" y="5105686"/>
            <a:ext cx="2653004" cy="8237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16" t="840" r="4162" b="262"/>
          <a:stretch/>
        </p:blipFill>
        <p:spPr>
          <a:xfrm>
            <a:off x="9725686" y="5699905"/>
            <a:ext cx="1624180" cy="8237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318" y="1178822"/>
            <a:ext cx="2793841" cy="153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20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29" y="2795635"/>
            <a:ext cx="11876889" cy="3943853"/>
          </a:xfrm>
          <a:prstGeom prst="rect">
            <a:avLst/>
          </a:prstGeom>
        </p:spPr>
      </p:pic>
      <p:pic>
        <p:nvPicPr>
          <p:cNvPr id="4" name="Picture 2" descr="https://scontent-kul1-1.xx.fbcdn.net/t31.0-8/14435011_676056205904259_922003807218071554_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571" y="976117"/>
            <a:ext cx="3013893" cy="183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scontent-kul1-1.xx.fbcdn.net/t31.0-8/14435354_676056162570930_3931868784526144923_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464" y="964685"/>
            <a:ext cx="2968442" cy="183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scontent-kul1-1.xx.fbcdn.net/t31.0-8/14435226_676056102570936_5008621854530320076_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1907" y="964685"/>
            <a:ext cx="2926112" cy="183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C:\Users\user\Desktop\DSIJ 2015\Website DSIJ\Rumah Komuniti pics\15781180_731201530389726_1693831720092106972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29" y="976115"/>
            <a:ext cx="2968442" cy="181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115941" y="2958747"/>
            <a:ext cx="6962988" cy="2000677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55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#</a:t>
            </a:r>
            <a:r>
              <a:rPr lang="en-US" sz="55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MyBNHOME</a:t>
            </a:r>
            <a:endParaRPr lang="en-US" sz="5500" b="1" dirty="0" smtClean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/>
            <a:r>
              <a:rPr lang="en-US" sz="4000" b="1" dirty="0" smtClean="0">
                <a:solidFill>
                  <a:srgbClr val="FFC000"/>
                </a:solidFill>
                <a:latin typeface="Arial" charset="0"/>
                <a:ea typeface="Arial" charset="0"/>
                <a:cs typeface="Arial" charset="0"/>
              </a:rPr>
              <a:t>#</a:t>
            </a:r>
            <a:r>
              <a:rPr lang="en-US" sz="4000" b="1" dirty="0" err="1" smtClean="0">
                <a:solidFill>
                  <a:srgbClr val="FFC000"/>
                </a:solidFill>
                <a:latin typeface="Arial" charset="0"/>
                <a:ea typeface="Arial" charset="0"/>
                <a:cs typeface="Arial" charset="0"/>
              </a:rPr>
              <a:t>Soaringupwards</a:t>
            </a:r>
            <a:endParaRPr lang="en-US" sz="4000" b="1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26832" y="123477"/>
            <a:ext cx="7952097" cy="746677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err="1" smtClean="0">
                <a:solidFill>
                  <a:schemeClr val="bg1"/>
                </a:solidFill>
                <a:latin typeface="+mn-lt"/>
              </a:rPr>
              <a:t>MyBNHome</a:t>
            </a:r>
            <a:endParaRPr lang="en-US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81129" y="123478"/>
            <a:ext cx="3825387" cy="746676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sz="2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WAY FORWARD</a:t>
            </a:r>
            <a:endParaRPr lang="en-MY" sz="2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17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7" b="7797"/>
          <a:stretch/>
        </p:blipFill>
        <p:spPr>
          <a:xfrm flipH="1">
            <a:off x="-1" y="0"/>
            <a:ext cx="12192001" cy="6858000"/>
          </a:xfrm>
        </p:spPr>
      </p:pic>
      <p:sp>
        <p:nvSpPr>
          <p:cNvPr id="7" name="Rectangle 6"/>
          <p:cNvSpPr/>
          <p:nvPr/>
        </p:nvSpPr>
        <p:spPr>
          <a:xfrm rot="1249704">
            <a:off x="-1065628" y="-1351300"/>
            <a:ext cx="5572870" cy="88536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2017</a:t>
            </a:r>
            <a:endParaRPr lang="en-MY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6380" y="1044240"/>
            <a:ext cx="44818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600" b="1" dirty="0" smtClean="0">
                <a:solidFill>
                  <a:schemeClr val="bg1"/>
                </a:solidFill>
              </a:rPr>
              <a:t>MOVING FORWARD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48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126832" y="123477"/>
            <a:ext cx="7952097" cy="746677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 err="1" smtClean="0">
                <a:solidFill>
                  <a:schemeClr val="bg1"/>
                </a:solidFill>
                <a:latin typeface="+mn-lt"/>
              </a:rPr>
              <a:t>Anugerah</a:t>
            </a:r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+mn-lt"/>
              </a:rPr>
              <a:t>Tokoh</a:t>
            </a:r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+mn-lt"/>
              </a:rPr>
              <a:t>Akademik</a:t>
            </a:r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 Bahasa </a:t>
            </a:r>
            <a:r>
              <a:rPr lang="en-US" sz="3200" b="1" dirty="0" err="1" smtClean="0">
                <a:solidFill>
                  <a:schemeClr val="bg1"/>
                </a:solidFill>
                <a:latin typeface="+mn-lt"/>
              </a:rPr>
              <a:t>Malayu</a:t>
            </a:r>
            <a:endParaRPr lang="en-US"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3825387" cy="746676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sz="3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ATABM</a:t>
            </a:r>
            <a:endParaRPr lang="en-MY" sz="3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77"/>
          <a:stretch/>
        </p:blipFill>
        <p:spPr>
          <a:xfrm>
            <a:off x="181129" y="977487"/>
            <a:ext cx="5290820" cy="58805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54688" y="1440141"/>
            <a:ext cx="613251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  <a:p>
            <a:pPr algn="ctr"/>
            <a:r>
              <a:rPr lang="en-US" sz="3600" b="1" dirty="0" err="1" smtClean="0">
                <a:solidFill>
                  <a:schemeClr val="bg1"/>
                </a:solidFill>
              </a:rPr>
              <a:t>Tarikh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Tutup</a:t>
            </a:r>
            <a:r>
              <a:rPr lang="en-US" sz="3600" b="1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20 </a:t>
            </a:r>
            <a:r>
              <a:rPr lang="en-US" sz="2800" b="1" dirty="0" err="1">
                <a:solidFill>
                  <a:srgbClr val="FFFF00"/>
                </a:solidFill>
              </a:rPr>
              <a:t>Julai</a:t>
            </a:r>
            <a:r>
              <a:rPr lang="en-US" sz="2800" b="1" dirty="0">
                <a:solidFill>
                  <a:srgbClr val="FFFF00"/>
                </a:solidFill>
              </a:rPr>
              <a:t> 2017 (</a:t>
            </a:r>
            <a:r>
              <a:rPr lang="en-US" sz="2800" b="1" dirty="0" err="1">
                <a:solidFill>
                  <a:srgbClr val="FFFF00"/>
                </a:solidFill>
              </a:rPr>
              <a:t>Khamis</a:t>
            </a:r>
            <a:r>
              <a:rPr lang="en-US" sz="2800" b="1" dirty="0" smtClean="0">
                <a:solidFill>
                  <a:srgbClr val="FFFF00"/>
                </a:solidFill>
              </a:rPr>
              <a:t>)</a:t>
            </a:r>
          </a:p>
          <a:p>
            <a:pPr algn="ctr"/>
            <a:endParaRPr lang="en-US" sz="2800" b="1" dirty="0" smtClean="0">
              <a:solidFill>
                <a:srgbClr val="FFFF00"/>
              </a:solidFill>
            </a:endParaRPr>
          </a:p>
          <a:p>
            <a:pPr algn="ctr"/>
            <a:r>
              <a:rPr lang="en-US" sz="2800" dirty="0" err="1" smtClean="0">
                <a:solidFill>
                  <a:schemeClr val="bg1"/>
                </a:solidFill>
              </a:rPr>
              <a:t>Untuk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maklumat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lanjut</a:t>
            </a:r>
            <a:r>
              <a:rPr lang="en-US" sz="2800" dirty="0" smtClean="0">
                <a:solidFill>
                  <a:schemeClr val="bg1"/>
                </a:solidFill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</a:rPr>
              <a:t>boleh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melayari</a:t>
            </a:r>
            <a:r>
              <a:rPr lang="en-US" sz="2800" dirty="0" smtClean="0">
                <a:solidFill>
                  <a:schemeClr val="bg1"/>
                </a:solidFill>
              </a:rPr>
              <a:t> :</a:t>
            </a:r>
          </a:p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http://www.mohe.gov.my/atabm</a:t>
            </a:r>
          </a:p>
          <a:p>
            <a:pPr algn="ctr"/>
            <a:endParaRPr lang="en-US" sz="2800" dirty="0">
              <a:solidFill>
                <a:srgbClr val="FFFF00"/>
              </a:solidFill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Terbuka </a:t>
            </a:r>
            <a:r>
              <a:rPr lang="en-US" sz="2800" dirty="0" err="1" smtClean="0">
                <a:solidFill>
                  <a:schemeClr val="bg1"/>
                </a:solidFill>
              </a:rPr>
              <a:t>kepada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semua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ahli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akademik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tertakluk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kepada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syarat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umum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penyertaan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endParaRPr lang="en-US" sz="28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02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126832" y="123477"/>
            <a:ext cx="7952097" cy="746677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solidFill>
                  <a:schemeClr val="bg1"/>
                </a:solidFill>
                <a:latin typeface="+mn-lt"/>
              </a:rPr>
              <a:t>#TN50 </a:t>
            </a:r>
            <a:r>
              <a:rPr lang="en-US" sz="2400" b="1" dirty="0" err="1" smtClean="0">
                <a:solidFill>
                  <a:schemeClr val="bg1"/>
                </a:solidFill>
                <a:latin typeface="+mn-lt"/>
              </a:rPr>
              <a:t>Transformasi</a:t>
            </a:r>
            <a:r>
              <a:rPr lang="en-US" sz="2400" b="1" dirty="0" smtClean="0">
                <a:solidFill>
                  <a:schemeClr val="bg1"/>
                </a:solidFill>
                <a:latin typeface="+mn-lt"/>
              </a:rPr>
              <a:t> Nasional 2050</a:t>
            </a:r>
            <a:endParaRPr lang="en-US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3825387" cy="746676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sz="2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WAY FORWARD</a:t>
            </a:r>
            <a:endParaRPr lang="en-MY" sz="2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28" y="1005840"/>
            <a:ext cx="3825387" cy="38253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832" y="1005840"/>
            <a:ext cx="7958714" cy="56464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03470" y="2213576"/>
            <a:ext cx="66636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"KITA PERLU BERSEDIA MENGHADAPI TEMPOH 30 TAHUN AKAN DATANG. DUNIA AKAN JAUH BERBEZA DARI SEKARANG DALAM TAHUN 2050 - APAKAH YANG AKAN MEMBIMBING KITA?"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9" r="28611"/>
          <a:stretch/>
        </p:blipFill>
        <p:spPr>
          <a:xfrm>
            <a:off x="181128" y="5714539"/>
            <a:ext cx="3825388" cy="6204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1490" y="4831227"/>
            <a:ext cx="31169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#TN50 DAN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2166" y="6335021"/>
            <a:ext cx="3623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www.mytn50.com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126832" y="123478"/>
            <a:ext cx="795209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ms-MY" sz="2400" b="1" dirty="0" smtClean="0">
                <a:solidFill>
                  <a:schemeClr val="bg1"/>
                </a:solidFill>
                <a:latin typeface="+mn-lt"/>
              </a:rPr>
              <a:t>TN50 bersama pensyarah muda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3825387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sz="2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PENGLIBATAN &amp; PENYERTAAN</a:t>
            </a:r>
            <a:endParaRPr lang="en-MY" sz="2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 descr="F:\tenaga pengajar muda\6178852960_IMG_915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8" b="18395"/>
          <a:stretch/>
        </p:blipFill>
        <p:spPr bwMode="auto">
          <a:xfrm>
            <a:off x="181128" y="914399"/>
            <a:ext cx="11897801" cy="565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17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29" y="1251267"/>
            <a:ext cx="6828155" cy="492093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7009284" y="1251267"/>
            <a:ext cx="5069645" cy="4920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126832" y="123477"/>
            <a:ext cx="7952097" cy="746677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ms-MY" sz="2400" b="1" dirty="0" err="1">
                <a:solidFill>
                  <a:schemeClr val="bg1"/>
                </a:solidFill>
                <a:latin typeface="+mn-lt"/>
              </a:rPr>
              <a:t>Swa-Akreditasi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ms-MY" sz="2400" b="1" dirty="0" smtClean="0">
                <a:solidFill>
                  <a:schemeClr val="bg1"/>
                </a:solidFill>
                <a:latin typeface="+mn-lt"/>
              </a:rPr>
              <a:t>IPT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3825387" cy="746676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sz="2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WAY FORWARD</a:t>
            </a:r>
            <a:endParaRPr lang="en-MY" sz="2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9629967" y="3009060"/>
            <a:ext cx="940534" cy="327969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8467970" y="2977565"/>
            <a:ext cx="708244" cy="33724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7322946" y="2970718"/>
            <a:ext cx="635218" cy="33137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 rotWithShape="1">
          <a:blip r:embed="rId6"/>
          <a:srcRect t="20970" b="23897"/>
          <a:stretch/>
        </p:blipFill>
        <p:spPr>
          <a:xfrm>
            <a:off x="11049203" y="2990998"/>
            <a:ext cx="646227" cy="376507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7"/>
          <a:stretch>
            <a:fillRect/>
          </a:stretch>
        </p:blipFill>
        <p:spPr>
          <a:xfrm>
            <a:off x="9036301" y="3600927"/>
            <a:ext cx="1088888" cy="355957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8"/>
          <a:stretch>
            <a:fillRect/>
          </a:stretch>
        </p:blipFill>
        <p:spPr>
          <a:xfrm>
            <a:off x="10506371" y="3641494"/>
            <a:ext cx="774339" cy="309493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9"/>
          <a:stretch>
            <a:fillRect/>
          </a:stretch>
        </p:blipFill>
        <p:spPr>
          <a:xfrm>
            <a:off x="7247026" y="4125607"/>
            <a:ext cx="775766" cy="421277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10"/>
          <a:stretch>
            <a:fillRect/>
          </a:stretch>
        </p:blipFill>
        <p:spPr>
          <a:xfrm>
            <a:off x="7893668" y="3631161"/>
            <a:ext cx="798151" cy="287334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766" y="4219986"/>
            <a:ext cx="646227" cy="262190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7" name="Picture 16"/>
          <p:cNvPicPr/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27" b="30152"/>
          <a:stretch/>
        </p:blipFill>
        <p:spPr bwMode="auto">
          <a:xfrm>
            <a:off x="11102780" y="4163803"/>
            <a:ext cx="592650" cy="314490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8" name="Picture 17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3633" y="4213026"/>
            <a:ext cx="692738" cy="265267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9" name="Picture 18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865" y="4783667"/>
            <a:ext cx="646227" cy="354122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0" name="Picture 19"/>
          <p:cNvPicPr/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18" b="27053"/>
          <a:stretch/>
        </p:blipFill>
        <p:spPr bwMode="auto">
          <a:xfrm>
            <a:off x="9332174" y="4832881"/>
            <a:ext cx="595586" cy="348251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1" name="Picture 20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617" y="5562245"/>
            <a:ext cx="798151" cy="266895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2" name="Picture 21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7843" y="4854920"/>
            <a:ext cx="918832" cy="320374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3" name="Picture 22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7760" y="5535720"/>
            <a:ext cx="809160" cy="309516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4" name="Picture 23"/>
          <p:cNvPicPr/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102" y="1669315"/>
            <a:ext cx="2037126" cy="10221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561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7" t="1" r="10530" b="4517"/>
          <a:stretch/>
        </p:blipFill>
        <p:spPr bwMode="auto">
          <a:xfrm>
            <a:off x="879987" y="0"/>
            <a:ext cx="10314039" cy="685800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115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5" b="2528"/>
          <a:stretch/>
        </p:blipFill>
        <p:spPr>
          <a:xfrm>
            <a:off x="0" y="-281837"/>
            <a:ext cx="12259863" cy="71398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7393" y="5110468"/>
            <a:ext cx="9144000" cy="1120724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r"/>
            <a: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PERHIMPUNAN</a:t>
            </a:r>
            <a:b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BULANAN</a:t>
            </a:r>
            <a:b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4000" b="1" dirty="0" smtClean="0">
                <a:solidFill>
                  <a:srgbClr val="FFC000"/>
                </a:solidFill>
                <a:latin typeface="Arial" charset="0"/>
                <a:ea typeface="Arial" charset="0"/>
                <a:cs typeface="Arial" charset="0"/>
              </a:rPr>
              <a:t>#</a:t>
            </a:r>
            <a:r>
              <a:rPr lang="en-US" sz="4000" b="1" dirty="0" err="1" smtClean="0">
                <a:solidFill>
                  <a:srgbClr val="FFC000"/>
                </a:solidFill>
                <a:latin typeface="Arial" charset="0"/>
                <a:ea typeface="Arial" charset="0"/>
                <a:cs typeface="Arial" charset="0"/>
              </a:rPr>
              <a:t>Soaringupwards</a:t>
            </a:r>
            <a:endParaRPr lang="en-US" sz="4000" b="1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210903" y="0"/>
            <a:ext cx="3329884" cy="1284776"/>
            <a:chOff x="2657557" y="4350926"/>
            <a:chExt cx="3937164" cy="1519084"/>
          </a:xfrm>
        </p:grpSpPr>
        <p:sp>
          <p:nvSpPr>
            <p:cNvPr id="8" name="Oval 7"/>
            <p:cNvSpPr/>
            <p:nvPr/>
          </p:nvSpPr>
          <p:spPr>
            <a:xfrm>
              <a:off x="5075637" y="4350926"/>
              <a:ext cx="1519084" cy="1519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307983" y="4350926"/>
              <a:ext cx="1519084" cy="1519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3" descr="C:\Users\user\Google Drive\DSIJ\Special Projects\Jelajah Soaring Upwards\logo soaring upwards and new arrow OUTLIN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1567" y="4925961"/>
              <a:ext cx="1287224" cy="6046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2657557" y="4589633"/>
              <a:ext cx="2808312" cy="1054361"/>
              <a:chOff x="2919293" y="-3618401"/>
              <a:chExt cx="2808312" cy="105436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9832" y="-3618401"/>
                <a:ext cx="1007235" cy="857163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2919293" y="-2746089"/>
                <a:ext cx="2808312" cy="182049"/>
              </a:xfrm>
              <a:prstGeom prst="rect">
                <a:avLst/>
              </a:prstGeom>
              <a:noFill/>
            </p:spPr>
            <p:txBody>
              <a:bodyPr wrap="square" lIns="91520" tIns="45760" rIns="91520" bIns="45760" rtlCol="0">
                <a:spAutoFit/>
              </a:bodyPr>
              <a:lstStyle/>
              <a:p>
                <a:pPr algn="ctr"/>
                <a:r>
                  <a:rPr lang="en-US" sz="400" b="1" dirty="0">
                    <a:latin typeface="Aharoni" panose="02010803020104030203" pitchFamily="2" charset="-79"/>
                    <a:cs typeface="Aharoni" panose="02010803020104030203" pitchFamily="2" charset="-79"/>
                  </a:rPr>
                  <a:t>MINISTRY OF HIGHER EDUCATION</a:t>
                </a:r>
                <a:endParaRPr lang="en-MY" sz="400" b="1" dirty="0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</p:grpSp>
      <p:sp>
        <p:nvSpPr>
          <p:cNvPr id="14" name="TextBox 13"/>
          <p:cNvSpPr txBox="1"/>
          <p:nvPr/>
        </p:nvSpPr>
        <p:spPr>
          <a:xfrm>
            <a:off x="764088" y="-8016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13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ms-MY" sz="2400" b="1" dirty="0" smtClean="0">
                <a:solidFill>
                  <a:schemeClr val="bg1"/>
                </a:solidFill>
                <a:latin typeface="+mn-lt"/>
              </a:rPr>
              <a:t> QS 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World </a:t>
            </a:r>
            <a:r>
              <a:rPr lang="ms-MY" sz="2400" b="1" dirty="0" err="1">
                <a:solidFill>
                  <a:schemeClr val="bg1"/>
                </a:solidFill>
                <a:latin typeface="+mn-lt"/>
              </a:rPr>
              <a:t>University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ms-MY" sz="2400" b="1" dirty="0" err="1">
                <a:solidFill>
                  <a:schemeClr val="bg1"/>
                </a:solidFill>
                <a:latin typeface="+mn-lt"/>
              </a:rPr>
              <a:t>Rankings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ms-MY" sz="2400" b="1" dirty="0" err="1">
                <a:solidFill>
                  <a:schemeClr val="bg1"/>
                </a:solidFill>
                <a:latin typeface="+mn-lt"/>
              </a:rPr>
              <a:t>By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ms-MY" sz="2400" b="1" dirty="0" err="1">
                <a:solidFill>
                  <a:schemeClr val="bg1"/>
                </a:solidFill>
                <a:latin typeface="+mn-lt"/>
              </a:rPr>
              <a:t>Subject</a:t>
            </a:r>
            <a:r>
              <a:rPr lang="ms-MY" sz="2400" b="1" dirty="0">
                <a:solidFill>
                  <a:schemeClr val="bg1"/>
                </a:solidFill>
                <a:latin typeface="+mn-lt"/>
              </a:rPr>
              <a:t> 2017</a:t>
            </a:r>
            <a:endParaRPr lang="en-US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2017</a:t>
            </a:r>
            <a:endParaRPr lang="en-MY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2" t="38555" r="5023" b="7172"/>
          <a:stretch/>
        </p:blipFill>
        <p:spPr>
          <a:xfrm>
            <a:off x="181129" y="1183340"/>
            <a:ext cx="8788060" cy="528037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8969189" y="1183339"/>
            <a:ext cx="3109740" cy="52803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0" dirty="0">
                <a:solidFill>
                  <a:srgbClr val="FFFF00"/>
                </a:solidFill>
              </a:rPr>
              <a:t>52 </a:t>
            </a:r>
            <a:endParaRPr lang="en-US" sz="8000" dirty="0" smtClean="0">
              <a:solidFill>
                <a:srgbClr val="FFFF00"/>
              </a:solidFill>
            </a:endParaRPr>
          </a:p>
          <a:p>
            <a:r>
              <a:rPr lang="en-US" sz="4000" dirty="0" err="1" smtClean="0">
                <a:solidFill>
                  <a:schemeClr val="bg1"/>
                </a:solidFill>
              </a:rPr>
              <a:t>subjek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tersenarai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dalam</a:t>
            </a:r>
            <a:endParaRPr lang="en-US" sz="4000" dirty="0">
              <a:solidFill>
                <a:schemeClr val="bg1"/>
              </a:solidFill>
            </a:endParaRPr>
          </a:p>
          <a:p>
            <a:r>
              <a:rPr lang="en-US" sz="4800" dirty="0">
                <a:solidFill>
                  <a:srgbClr val="FFFF00"/>
                </a:solidFill>
              </a:rPr>
              <a:t>100 </a:t>
            </a:r>
            <a:r>
              <a:rPr lang="en-US" sz="4800" dirty="0" err="1">
                <a:solidFill>
                  <a:srgbClr val="FFFF00"/>
                </a:solidFill>
              </a:rPr>
              <a:t>Terbaik</a:t>
            </a:r>
            <a:r>
              <a:rPr lang="en-US" sz="4800" dirty="0">
                <a:solidFill>
                  <a:srgbClr val="FFFF00"/>
                </a:solidFill>
              </a:rPr>
              <a:t> di </a:t>
            </a:r>
            <a:r>
              <a:rPr lang="en-US" sz="4800" dirty="0" err="1">
                <a:solidFill>
                  <a:srgbClr val="FFFF00"/>
                </a:solidFill>
              </a:rPr>
              <a:t>dunia</a:t>
            </a:r>
            <a:endParaRPr lang="en-US" sz="48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40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3" b="1853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12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7" t="1" r="10530" b="4517"/>
          <a:stretch/>
        </p:blipFill>
        <p:spPr bwMode="auto">
          <a:xfrm>
            <a:off x="879987" y="0"/>
            <a:ext cx="10314039" cy="685800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99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>
              <a:lnSpc>
                <a:spcPct val="80000"/>
              </a:lnSpc>
            </a:pPr>
            <a:r>
              <a:rPr lang="ms-MY" sz="2400" b="1" dirty="0">
                <a:solidFill>
                  <a:schemeClr val="bg1"/>
                </a:solidFill>
              </a:rPr>
              <a:t>Majlis Penganugerahan MOHE </a:t>
            </a:r>
            <a:r>
              <a:rPr lang="ms-MY" sz="2400" b="1" dirty="0" err="1">
                <a:solidFill>
                  <a:schemeClr val="bg1"/>
                </a:solidFill>
              </a:rPr>
              <a:t>Entrepreneurial</a:t>
            </a:r>
            <a:r>
              <a:rPr lang="ms-MY" sz="2400" b="1" dirty="0">
                <a:solidFill>
                  <a:schemeClr val="bg1"/>
                </a:solidFill>
              </a:rPr>
              <a:t> </a:t>
            </a:r>
            <a:r>
              <a:rPr lang="ms-MY" sz="2400" b="1" dirty="0" err="1">
                <a:solidFill>
                  <a:schemeClr val="bg1"/>
                </a:solidFill>
              </a:rPr>
              <a:t>Awards</a:t>
            </a:r>
            <a:r>
              <a:rPr lang="ms-MY" sz="2400" b="1" dirty="0">
                <a:solidFill>
                  <a:schemeClr val="bg1"/>
                </a:solidFill>
              </a:rPr>
              <a:t> 2016 (MEA</a:t>
            </a:r>
            <a:r>
              <a:rPr lang="ms-MY" sz="2400" b="1" dirty="0" smtClean="0">
                <a:solidFill>
                  <a:schemeClr val="bg1"/>
                </a:solidFill>
              </a:rPr>
              <a:t>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sz="1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MEA</a:t>
            </a:r>
            <a:endParaRPr lang="en-MY" sz="1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22" r="941" b="26212"/>
          <a:stretch/>
        </p:blipFill>
        <p:spPr>
          <a:xfrm>
            <a:off x="181130" y="736867"/>
            <a:ext cx="11897800" cy="34274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8"/>
          <a:stretch/>
        </p:blipFill>
        <p:spPr>
          <a:xfrm>
            <a:off x="3724917" y="4164320"/>
            <a:ext cx="4810225" cy="26351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89"/>
          <a:stretch/>
        </p:blipFill>
        <p:spPr>
          <a:xfrm>
            <a:off x="7442761" y="4127941"/>
            <a:ext cx="4636168" cy="268193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9" b="814"/>
          <a:stretch/>
        </p:blipFill>
        <p:spPr>
          <a:xfrm>
            <a:off x="181129" y="4164321"/>
            <a:ext cx="4037945" cy="263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58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3983"/>
          <a:stretch/>
        </p:blipFill>
        <p:spPr>
          <a:xfrm>
            <a:off x="4770481" y="896822"/>
            <a:ext cx="7421519" cy="596117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>
              <a:lnSpc>
                <a:spcPct val="80000"/>
              </a:lnSpc>
            </a:pPr>
            <a:r>
              <a:rPr lang="ms-MY" sz="2400" b="1" dirty="0">
                <a:solidFill>
                  <a:schemeClr val="bg1"/>
                </a:solidFill>
              </a:rPr>
              <a:t>Majlis Penganugerahan MOHE </a:t>
            </a:r>
            <a:r>
              <a:rPr lang="ms-MY" sz="2400" b="1" dirty="0" err="1">
                <a:solidFill>
                  <a:schemeClr val="bg1"/>
                </a:solidFill>
              </a:rPr>
              <a:t>Entrepreneurial</a:t>
            </a:r>
            <a:r>
              <a:rPr lang="ms-MY" sz="2400" b="1" dirty="0">
                <a:solidFill>
                  <a:schemeClr val="bg1"/>
                </a:solidFill>
              </a:rPr>
              <a:t> </a:t>
            </a:r>
            <a:r>
              <a:rPr lang="ms-MY" sz="2400" b="1" dirty="0" err="1">
                <a:solidFill>
                  <a:schemeClr val="bg1"/>
                </a:solidFill>
              </a:rPr>
              <a:t>Awards</a:t>
            </a:r>
            <a:r>
              <a:rPr lang="ms-MY" sz="2400" b="1" dirty="0">
                <a:solidFill>
                  <a:schemeClr val="bg1"/>
                </a:solidFill>
              </a:rPr>
              <a:t> 2016 (MEA</a:t>
            </a:r>
            <a:r>
              <a:rPr lang="ms-MY" sz="2400" b="1" dirty="0" smtClean="0">
                <a:solidFill>
                  <a:schemeClr val="bg1"/>
                </a:solidFill>
              </a:rPr>
              <a:t>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sz="1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MEA</a:t>
            </a:r>
            <a:endParaRPr lang="en-MY" sz="1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1129" y="1269588"/>
            <a:ext cx="10397613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ms-MY" dirty="0" err="1" smtClean="0">
                <a:solidFill>
                  <a:srgbClr val="FFC000"/>
                </a:solidFill>
              </a:rPr>
              <a:t>Most</a:t>
            </a:r>
            <a:r>
              <a:rPr lang="ms-MY" dirty="0" smtClean="0">
                <a:solidFill>
                  <a:srgbClr val="FFC000"/>
                </a:solidFill>
              </a:rPr>
              <a:t> </a:t>
            </a:r>
            <a:r>
              <a:rPr lang="ms-MY" dirty="0" err="1">
                <a:solidFill>
                  <a:srgbClr val="FFC000"/>
                </a:solidFill>
              </a:rPr>
              <a:t>Entrepreneurial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>
                <a:solidFill>
                  <a:srgbClr val="FFC000"/>
                </a:solidFill>
              </a:rPr>
              <a:t>Public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>
                <a:solidFill>
                  <a:srgbClr val="FFC000"/>
                </a:solidFill>
              </a:rPr>
              <a:t>University</a:t>
            </a:r>
            <a:r>
              <a:rPr lang="ms-MY" dirty="0">
                <a:solidFill>
                  <a:srgbClr val="FFC000"/>
                </a:solidFill>
              </a:rPr>
              <a:t> </a:t>
            </a:r>
            <a:endParaRPr lang="ms-MY" dirty="0" smtClean="0">
              <a:solidFill>
                <a:srgbClr val="FFC000"/>
              </a:solidFill>
            </a:endParaRPr>
          </a:p>
          <a:p>
            <a:pPr lvl="0"/>
            <a:r>
              <a:rPr lang="ms-MY" sz="2000" dirty="0" smtClean="0">
                <a:solidFill>
                  <a:schemeClr val="bg1"/>
                </a:solidFill>
              </a:rPr>
              <a:t>Universiti </a:t>
            </a:r>
            <a:r>
              <a:rPr lang="ms-MY" sz="2000" dirty="0">
                <a:solidFill>
                  <a:schemeClr val="bg1"/>
                </a:solidFill>
              </a:rPr>
              <a:t>Putra Malaysia (UPM</a:t>
            </a:r>
            <a:r>
              <a:rPr lang="ms-MY" sz="2000" dirty="0" smtClean="0">
                <a:solidFill>
                  <a:schemeClr val="bg1"/>
                </a:solidFill>
              </a:rPr>
              <a:t>)</a:t>
            </a:r>
          </a:p>
          <a:p>
            <a:pPr lvl="0"/>
            <a:endParaRPr lang="en-US" sz="1400" dirty="0">
              <a:solidFill>
                <a:schemeClr val="bg1"/>
              </a:solidFill>
            </a:endParaRPr>
          </a:p>
          <a:p>
            <a:pPr lvl="0"/>
            <a:r>
              <a:rPr lang="ms-MY" dirty="0" err="1">
                <a:solidFill>
                  <a:srgbClr val="FFC000"/>
                </a:solidFill>
              </a:rPr>
              <a:t>Most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>
                <a:solidFill>
                  <a:srgbClr val="FFC000"/>
                </a:solidFill>
              </a:rPr>
              <a:t>Entrepreneurial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>
                <a:solidFill>
                  <a:srgbClr val="FFC000"/>
                </a:solidFill>
              </a:rPr>
              <a:t>Private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 smtClean="0">
                <a:solidFill>
                  <a:srgbClr val="FFC000"/>
                </a:solidFill>
              </a:rPr>
              <a:t>University</a:t>
            </a:r>
            <a:endParaRPr lang="ms-MY" dirty="0" smtClean="0">
              <a:solidFill>
                <a:srgbClr val="FFC000"/>
              </a:solidFill>
            </a:endParaRPr>
          </a:p>
          <a:p>
            <a:pPr lvl="0"/>
            <a:r>
              <a:rPr lang="ms-MY" sz="2000" dirty="0" err="1" smtClean="0">
                <a:solidFill>
                  <a:schemeClr val="bg1"/>
                </a:solidFill>
              </a:rPr>
              <a:t>Management</a:t>
            </a:r>
            <a:r>
              <a:rPr lang="ms-MY" sz="2000" dirty="0" smtClean="0">
                <a:solidFill>
                  <a:schemeClr val="bg1"/>
                </a:solidFill>
              </a:rPr>
              <a:t> </a:t>
            </a:r>
            <a:r>
              <a:rPr lang="ms-MY" sz="2000" dirty="0">
                <a:solidFill>
                  <a:schemeClr val="bg1"/>
                </a:solidFill>
              </a:rPr>
              <a:t>&amp; </a:t>
            </a:r>
            <a:r>
              <a:rPr lang="ms-MY" sz="2000" dirty="0" err="1">
                <a:solidFill>
                  <a:schemeClr val="bg1"/>
                </a:solidFill>
              </a:rPr>
              <a:t>Science</a:t>
            </a:r>
            <a:r>
              <a:rPr lang="ms-MY" sz="2000" dirty="0">
                <a:solidFill>
                  <a:schemeClr val="bg1"/>
                </a:solidFill>
              </a:rPr>
              <a:t> </a:t>
            </a:r>
            <a:r>
              <a:rPr lang="ms-MY" sz="2000" dirty="0" err="1">
                <a:solidFill>
                  <a:schemeClr val="bg1"/>
                </a:solidFill>
              </a:rPr>
              <a:t>University</a:t>
            </a:r>
            <a:r>
              <a:rPr lang="ms-MY" sz="2000" dirty="0">
                <a:solidFill>
                  <a:schemeClr val="bg1"/>
                </a:solidFill>
              </a:rPr>
              <a:t> (MSU</a:t>
            </a:r>
            <a:r>
              <a:rPr lang="ms-MY" sz="2000" dirty="0" smtClean="0">
                <a:solidFill>
                  <a:schemeClr val="bg1"/>
                </a:solidFill>
              </a:rPr>
              <a:t>)</a:t>
            </a:r>
          </a:p>
          <a:p>
            <a:pPr lvl="0"/>
            <a:endParaRPr lang="en-US" sz="1400" dirty="0">
              <a:solidFill>
                <a:schemeClr val="bg1"/>
              </a:solidFill>
            </a:endParaRPr>
          </a:p>
          <a:p>
            <a:pPr lvl="0"/>
            <a:r>
              <a:rPr lang="ms-MY" dirty="0" err="1">
                <a:solidFill>
                  <a:srgbClr val="FFC000"/>
                </a:solidFill>
              </a:rPr>
              <a:t>Most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>
                <a:solidFill>
                  <a:srgbClr val="FFC000"/>
                </a:solidFill>
              </a:rPr>
              <a:t>Entrepreneurial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 smtClean="0">
                <a:solidFill>
                  <a:srgbClr val="FFC000"/>
                </a:solidFill>
              </a:rPr>
              <a:t>Polytechnic</a:t>
            </a:r>
            <a:endParaRPr lang="ms-MY" dirty="0" smtClean="0">
              <a:solidFill>
                <a:srgbClr val="FFC000"/>
              </a:solidFill>
            </a:endParaRPr>
          </a:p>
          <a:p>
            <a:pPr lvl="0"/>
            <a:r>
              <a:rPr lang="ms-MY" sz="2000" dirty="0" smtClean="0">
                <a:solidFill>
                  <a:schemeClr val="bg1"/>
                </a:solidFill>
              </a:rPr>
              <a:t>Politeknik </a:t>
            </a:r>
            <a:r>
              <a:rPr lang="ms-MY" sz="2000" dirty="0">
                <a:solidFill>
                  <a:schemeClr val="bg1"/>
                </a:solidFill>
              </a:rPr>
              <a:t>Kota </a:t>
            </a:r>
            <a:r>
              <a:rPr lang="ms-MY" sz="2000" dirty="0" smtClean="0">
                <a:solidFill>
                  <a:schemeClr val="bg1"/>
                </a:solidFill>
              </a:rPr>
              <a:t>Bharu</a:t>
            </a:r>
          </a:p>
          <a:p>
            <a:pPr lvl="0"/>
            <a:endParaRPr lang="en-US" sz="1400" dirty="0">
              <a:solidFill>
                <a:schemeClr val="bg1"/>
              </a:solidFill>
            </a:endParaRPr>
          </a:p>
          <a:p>
            <a:pPr lvl="0"/>
            <a:r>
              <a:rPr lang="ms-MY" dirty="0" err="1">
                <a:solidFill>
                  <a:srgbClr val="FFC000"/>
                </a:solidFill>
              </a:rPr>
              <a:t>Most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>
                <a:solidFill>
                  <a:srgbClr val="FFC000"/>
                </a:solidFill>
              </a:rPr>
              <a:t>Entrepreneurial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>
                <a:solidFill>
                  <a:srgbClr val="FFC000"/>
                </a:solidFill>
              </a:rPr>
              <a:t>Community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 smtClean="0">
                <a:solidFill>
                  <a:srgbClr val="FFC000"/>
                </a:solidFill>
              </a:rPr>
              <a:t>College</a:t>
            </a:r>
            <a:endParaRPr lang="ms-MY" dirty="0" smtClean="0">
              <a:solidFill>
                <a:srgbClr val="FFC000"/>
              </a:solidFill>
            </a:endParaRPr>
          </a:p>
          <a:p>
            <a:pPr lvl="0"/>
            <a:r>
              <a:rPr lang="ms-MY" sz="2000" dirty="0" smtClean="0">
                <a:solidFill>
                  <a:schemeClr val="bg1"/>
                </a:solidFill>
              </a:rPr>
              <a:t>Kolej </a:t>
            </a:r>
            <a:r>
              <a:rPr lang="ms-MY" sz="2000" dirty="0">
                <a:solidFill>
                  <a:schemeClr val="bg1"/>
                </a:solidFill>
              </a:rPr>
              <a:t>Komuniti Kuala </a:t>
            </a:r>
            <a:r>
              <a:rPr lang="ms-MY" sz="2000" dirty="0" smtClean="0">
                <a:solidFill>
                  <a:schemeClr val="bg1"/>
                </a:solidFill>
              </a:rPr>
              <a:t>Langat</a:t>
            </a:r>
          </a:p>
          <a:p>
            <a:pPr lvl="0"/>
            <a:endParaRPr lang="en-US" sz="1400" dirty="0">
              <a:solidFill>
                <a:schemeClr val="bg1"/>
              </a:solidFill>
            </a:endParaRPr>
          </a:p>
          <a:p>
            <a:pPr lvl="0"/>
            <a:r>
              <a:rPr lang="ms-MY" dirty="0" err="1">
                <a:solidFill>
                  <a:srgbClr val="FFC000"/>
                </a:solidFill>
              </a:rPr>
              <a:t>Best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>
                <a:solidFill>
                  <a:srgbClr val="FFC000"/>
                </a:solidFill>
              </a:rPr>
              <a:t>Student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 smtClean="0">
                <a:solidFill>
                  <a:srgbClr val="FFC000"/>
                </a:solidFill>
              </a:rPr>
              <a:t>Enterprise</a:t>
            </a:r>
            <a:endParaRPr lang="ms-MY" dirty="0" smtClean="0">
              <a:solidFill>
                <a:srgbClr val="FFC000"/>
              </a:solidFill>
            </a:endParaRPr>
          </a:p>
          <a:p>
            <a:pPr lvl="0"/>
            <a:r>
              <a:rPr lang="ms-MY" sz="2000" dirty="0" err="1" smtClean="0">
                <a:solidFill>
                  <a:schemeClr val="bg1"/>
                </a:solidFill>
              </a:rPr>
              <a:t>Noorain</a:t>
            </a:r>
            <a:r>
              <a:rPr lang="ms-MY" sz="2000" dirty="0" smtClean="0">
                <a:solidFill>
                  <a:schemeClr val="bg1"/>
                </a:solidFill>
              </a:rPr>
              <a:t> </a:t>
            </a:r>
            <a:r>
              <a:rPr lang="ms-MY" sz="2000" dirty="0" err="1">
                <a:solidFill>
                  <a:schemeClr val="bg1"/>
                </a:solidFill>
              </a:rPr>
              <a:t>Md</a:t>
            </a:r>
            <a:r>
              <a:rPr lang="ms-MY" sz="2000" dirty="0">
                <a:solidFill>
                  <a:schemeClr val="bg1"/>
                </a:solidFill>
              </a:rPr>
              <a:t> Said, </a:t>
            </a:r>
            <a:r>
              <a:rPr lang="ms-MY" sz="2000" dirty="0" err="1">
                <a:solidFill>
                  <a:schemeClr val="bg1"/>
                </a:solidFill>
              </a:rPr>
              <a:t>Norah</a:t>
            </a:r>
            <a:r>
              <a:rPr lang="ms-MY" sz="2000" dirty="0">
                <a:solidFill>
                  <a:schemeClr val="bg1"/>
                </a:solidFill>
              </a:rPr>
              <a:t> </a:t>
            </a:r>
            <a:r>
              <a:rPr lang="ms-MY" sz="2000" dirty="0" err="1">
                <a:solidFill>
                  <a:schemeClr val="bg1"/>
                </a:solidFill>
              </a:rPr>
              <a:t>Beautyline</a:t>
            </a:r>
            <a:r>
              <a:rPr lang="ms-MY" sz="2000" dirty="0">
                <a:solidFill>
                  <a:schemeClr val="bg1"/>
                </a:solidFill>
              </a:rPr>
              <a:t>, </a:t>
            </a:r>
            <a:r>
              <a:rPr lang="ms-MY" sz="2000" dirty="0" err="1">
                <a:solidFill>
                  <a:schemeClr val="bg1"/>
                </a:solidFill>
              </a:rPr>
              <a:t>University</a:t>
            </a:r>
            <a:r>
              <a:rPr lang="ms-MY" sz="2000" dirty="0">
                <a:solidFill>
                  <a:schemeClr val="bg1"/>
                </a:solidFill>
              </a:rPr>
              <a:t> Malaya (UM</a:t>
            </a:r>
            <a:r>
              <a:rPr lang="ms-MY" sz="2000" dirty="0" smtClean="0">
                <a:solidFill>
                  <a:schemeClr val="bg1"/>
                </a:solidFill>
              </a:rPr>
              <a:t>)</a:t>
            </a:r>
          </a:p>
          <a:p>
            <a:pPr lvl="0"/>
            <a:endParaRPr lang="en-US" sz="1400" dirty="0">
              <a:solidFill>
                <a:schemeClr val="bg1"/>
              </a:solidFill>
            </a:endParaRPr>
          </a:p>
          <a:p>
            <a:pPr lvl="0"/>
            <a:r>
              <a:rPr lang="ms-MY" dirty="0" err="1">
                <a:solidFill>
                  <a:srgbClr val="FFC000"/>
                </a:solidFill>
              </a:rPr>
              <a:t>Best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>
                <a:solidFill>
                  <a:srgbClr val="FFC000"/>
                </a:solidFill>
              </a:rPr>
              <a:t>Social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>
                <a:solidFill>
                  <a:srgbClr val="FFC000"/>
                </a:solidFill>
              </a:rPr>
              <a:t>Entrepreneurship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smtClean="0">
                <a:solidFill>
                  <a:srgbClr val="FFC000"/>
                </a:solidFill>
              </a:rPr>
              <a:t>Project</a:t>
            </a:r>
          </a:p>
          <a:p>
            <a:pPr lvl="0"/>
            <a:r>
              <a:rPr lang="ms-MY" sz="2000" dirty="0" err="1" smtClean="0">
                <a:solidFill>
                  <a:schemeClr val="bg1"/>
                </a:solidFill>
              </a:rPr>
              <a:t>Pitas</a:t>
            </a:r>
            <a:r>
              <a:rPr lang="ms-MY" sz="2000" dirty="0" smtClean="0">
                <a:solidFill>
                  <a:schemeClr val="bg1"/>
                </a:solidFill>
              </a:rPr>
              <a:t> </a:t>
            </a:r>
            <a:r>
              <a:rPr lang="ms-MY" sz="2000" dirty="0" err="1">
                <a:solidFill>
                  <a:schemeClr val="bg1"/>
                </a:solidFill>
              </a:rPr>
              <a:t>Social</a:t>
            </a:r>
            <a:r>
              <a:rPr lang="ms-MY" sz="2000" dirty="0">
                <a:solidFill>
                  <a:schemeClr val="bg1"/>
                </a:solidFill>
              </a:rPr>
              <a:t> </a:t>
            </a:r>
            <a:r>
              <a:rPr lang="ms-MY" sz="2000" dirty="0" err="1">
                <a:solidFill>
                  <a:schemeClr val="bg1"/>
                </a:solidFill>
              </a:rPr>
              <a:t>Entrepreneurship</a:t>
            </a:r>
            <a:r>
              <a:rPr lang="ms-MY" sz="2000" dirty="0">
                <a:solidFill>
                  <a:schemeClr val="bg1"/>
                </a:solidFill>
              </a:rPr>
              <a:t> Project, Kolej Komuniti Kota </a:t>
            </a:r>
            <a:r>
              <a:rPr lang="ms-MY" sz="2000" dirty="0" smtClean="0">
                <a:solidFill>
                  <a:schemeClr val="bg1"/>
                </a:solidFill>
              </a:rPr>
              <a:t>Marudu</a:t>
            </a:r>
          </a:p>
          <a:p>
            <a:pPr lvl="0"/>
            <a:endParaRPr lang="en-US" sz="1400" dirty="0">
              <a:solidFill>
                <a:schemeClr val="bg1"/>
              </a:solidFill>
            </a:endParaRPr>
          </a:p>
          <a:p>
            <a:pPr lvl="0"/>
            <a:r>
              <a:rPr lang="ms-MY" dirty="0" err="1">
                <a:solidFill>
                  <a:srgbClr val="FFC000"/>
                </a:solidFill>
              </a:rPr>
              <a:t>Best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err="1">
                <a:solidFill>
                  <a:srgbClr val="FFC000"/>
                </a:solidFill>
              </a:rPr>
              <a:t>Entrepreneurship</a:t>
            </a:r>
            <a:r>
              <a:rPr lang="ms-MY" dirty="0">
                <a:solidFill>
                  <a:srgbClr val="FFC000"/>
                </a:solidFill>
              </a:rPr>
              <a:t> </a:t>
            </a:r>
            <a:r>
              <a:rPr lang="ms-MY" dirty="0" smtClean="0">
                <a:solidFill>
                  <a:srgbClr val="FFC000"/>
                </a:solidFill>
              </a:rPr>
              <a:t>Mentor </a:t>
            </a:r>
          </a:p>
          <a:p>
            <a:pPr lvl="0"/>
            <a:r>
              <a:rPr lang="ms-MY" sz="2000" dirty="0" smtClean="0">
                <a:solidFill>
                  <a:schemeClr val="bg1"/>
                </a:solidFill>
              </a:rPr>
              <a:t>Nik </a:t>
            </a:r>
            <a:r>
              <a:rPr lang="ms-MY" sz="2000" dirty="0" err="1">
                <a:solidFill>
                  <a:schemeClr val="bg1"/>
                </a:solidFill>
              </a:rPr>
              <a:t>Nurfarah</a:t>
            </a:r>
            <a:r>
              <a:rPr lang="ms-MY" sz="2000" dirty="0">
                <a:solidFill>
                  <a:schemeClr val="bg1"/>
                </a:solidFill>
              </a:rPr>
              <a:t> </a:t>
            </a:r>
            <a:r>
              <a:rPr lang="ms-MY" sz="2000" dirty="0" err="1">
                <a:solidFill>
                  <a:schemeClr val="bg1"/>
                </a:solidFill>
              </a:rPr>
              <a:t>Fareena</a:t>
            </a:r>
            <a:r>
              <a:rPr lang="ms-MY" sz="2000" dirty="0">
                <a:solidFill>
                  <a:schemeClr val="bg1"/>
                </a:solidFill>
              </a:rPr>
              <a:t> </a:t>
            </a:r>
            <a:r>
              <a:rPr lang="ms-MY" sz="2000" dirty="0" err="1">
                <a:solidFill>
                  <a:schemeClr val="bg1"/>
                </a:solidFill>
              </a:rPr>
              <a:t>Auddin</a:t>
            </a:r>
            <a:r>
              <a:rPr lang="ms-MY" sz="2000" dirty="0">
                <a:solidFill>
                  <a:schemeClr val="bg1"/>
                </a:solidFill>
              </a:rPr>
              <a:t>, Universiti Malaysia Terengganu (UMT)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1129" y="896823"/>
            <a:ext cx="9470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s-MY" sz="2000" dirty="0" smtClean="0">
                <a:solidFill>
                  <a:schemeClr val="bg1"/>
                </a:solidFill>
                <a:latin typeface="The Next Font" charset="0"/>
                <a:ea typeface="The Next Font" charset="0"/>
                <a:cs typeface="The Next Font" charset="0"/>
              </a:rPr>
              <a:t>Tahniah diucapkan kepada penerima anugerah MEA 2016</a:t>
            </a:r>
          </a:p>
        </p:txBody>
      </p:sp>
    </p:spTree>
    <p:extLst>
      <p:ext uri="{BB962C8B-B14F-4D97-AF65-F5344CB8AC3E}">
        <p14:creationId xmlns:p14="http://schemas.microsoft.com/office/powerpoint/2010/main" val="58711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>
              <a:lnSpc>
                <a:spcPct val="80000"/>
              </a:lnSpc>
            </a:pPr>
            <a:r>
              <a:rPr lang="ms-MY" sz="2400" b="1" dirty="0" err="1" smtClean="0">
                <a:solidFill>
                  <a:schemeClr val="bg1"/>
                </a:solidFill>
              </a:rPr>
              <a:t>Pemerkasaan</a:t>
            </a:r>
            <a:r>
              <a:rPr lang="ms-MY" sz="2400" b="1" dirty="0" smtClean="0">
                <a:solidFill>
                  <a:schemeClr val="bg1"/>
                </a:solidFill>
              </a:rPr>
              <a:t> Keusahawanan “SKIM 1Pelajar 1Perniagaan”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sz="1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SSM</a:t>
            </a:r>
            <a:endParaRPr lang="en-MY" sz="1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29" y="743204"/>
            <a:ext cx="6114796" cy="61147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396937" y="1467949"/>
            <a:ext cx="3893104" cy="329455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0" dirty="0" smtClean="0">
                <a:solidFill>
                  <a:srgbClr val="FFFF00"/>
                </a:solidFill>
              </a:rPr>
              <a:t>3,403</a:t>
            </a:r>
          </a:p>
          <a:p>
            <a:r>
              <a:rPr lang="en-US" sz="2800" dirty="0" err="1" smtClean="0"/>
              <a:t>Mahasiswa</a:t>
            </a:r>
            <a:r>
              <a:rPr lang="en-US" sz="2800" dirty="0" smtClean="0"/>
              <a:t> </a:t>
            </a:r>
            <a:r>
              <a:rPr lang="en-US" sz="2800" dirty="0" err="1" smtClean="0"/>
              <a:t>mendaftar</a:t>
            </a:r>
            <a:r>
              <a:rPr lang="en-US" sz="2800" dirty="0" smtClean="0"/>
              <a:t> </a:t>
            </a:r>
            <a:r>
              <a:rPr lang="en-US" sz="2800" dirty="0" err="1" smtClean="0"/>
              <a:t>perniagaan</a:t>
            </a:r>
            <a:r>
              <a:rPr lang="en-US" sz="2800" dirty="0" smtClean="0"/>
              <a:t> </a:t>
            </a:r>
            <a:r>
              <a:rPr lang="en-US" sz="2800" dirty="0" err="1" smtClean="0"/>
              <a:t>antara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1 Jan - Feb 2017 </a:t>
            </a:r>
            <a:r>
              <a:rPr lang="en-US" sz="2800" dirty="0" smtClean="0"/>
              <a:t>di </a:t>
            </a:r>
            <a:r>
              <a:rPr lang="en-US" sz="2800" dirty="0" err="1" smtClean="0"/>
              <a:t>bawah</a:t>
            </a:r>
            <a:r>
              <a:rPr lang="en-US" sz="2800" dirty="0" smtClean="0"/>
              <a:t> SKIM 1Pelajar 1 </a:t>
            </a:r>
            <a:r>
              <a:rPr lang="en-US" sz="2800" dirty="0" err="1" smtClean="0"/>
              <a:t>Perniagaan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6082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105" y="4185571"/>
            <a:ext cx="3563239" cy="267242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81129" y="819144"/>
            <a:ext cx="11897800" cy="3534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39752" y="123478"/>
            <a:ext cx="9739177" cy="576064"/>
          </a:xfrm>
          <a:prstGeom prst="rect">
            <a:avLst/>
          </a:prstGeom>
          <a:solidFill>
            <a:srgbClr val="0070C0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>
              <a:lnSpc>
                <a:spcPct val="80000"/>
              </a:lnSpc>
            </a:pPr>
            <a:r>
              <a:rPr lang="ms-MY" sz="2400" b="1" dirty="0">
                <a:solidFill>
                  <a:schemeClr val="bg1"/>
                </a:solidFill>
              </a:rPr>
              <a:t>Karnival Pendidikan Tinggi Negara (KPTN</a:t>
            </a:r>
            <a:r>
              <a:rPr lang="ms-MY" sz="2400" b="1" dirty="0" smtClean="0">
                <a:solidFill>
                  <a:schemeClr val="bg1"/>
                </a:solidFill>
              </a:rPr>
              <a:t>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129" y="123478"/>
            <a:ext cx="2086615" cy="576064"/>
          </a:xfrm>
          <a:prstGeom prst="rect">
            <a:avLst/>
          </a:prstGeom>
          <a:solidFill>
            <a:srgbClr val="FF8701"/>
          </a:solidFill>
        </p:spPr>
        <p:txBody>
          <a:bodyPr vert="horz" lIns="91520" tIns="45760" rIns="91520" bIns="457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2713" lvl="1" algn="ctr">
              <a:lnSpc>
                <a:spcPct val="80000"/>
              </a:lnSpc>
            </a:pPr>
            <a:r>
              <a:rPr lang="en-MY" b="1" dirty="0" smtClean="0">
                <a:solidFill>
                  <a:schemeClr val="bg1"/>
                </a:solidFill>
                <a:cs typeface="Arial" panose="020B0604020202020204" pitchFamily="34" charset="0"/>
              </a:rPr>
              <a:t>KPTN</a:t>
            </a:r>
            <a:endParaRPr lang="en-MY" sz="1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558" y="4354096"/>
            <a:ext cx="3371302" cy="25214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78"/>
          <a:stretch/>
        </p:blipFill>
        <p:spPr>
          <a:xfrm>
            <a:off x="2178872" y="4318998"/>
            <a:ext cx="2986686" cy="25390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425" y="819144"/>
            <a:ext cx="7069903" cy="35349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6" r="13895"/>
          <a:stretch/>
        </p:blipFill>
        <p:spPr>
          <a:xfrm>
            <a:off x="181129" y="4336547"/>
            <a:ext cx="2422359" cy="253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68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429</Words>
  <Application>Microsoft Office PowerPoint</Application>
  <PresentationFormat>Custom</PresentationFormat>
  <Paragraphs>99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PERHIMPUNAN BULANAN #Soaringupwards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PERHIMPUNAN BULANAN #Soaringupwards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Hasrul Fahmizan Hashim</dc:creator>
  <cp:lastModifiedBy>danial</cp:lastModifiedBy>
  <cp:revision>38</cp:revision>
  <cp:lastPrinted>2017-03-20T00:05:43Z</cp:lastPrinted>
  <dcterms:created xsi:type="dcterms:W3CDTF">2017-03-17T02:55:36Z</dcterms:created>
  <dcterms:modified xsi:type="dcterms:W3CDTF">2017-03-20T00:25:47Z</dcterms:modified>
</cp:coreProperties>
</file>