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50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8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2BC9B7-EDFA-4530-B83F-80F91B339B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38"/>
      </p:cViewPr>
      <p:guideLst>
        <p:guide orient="horz" pos="1619"/>
        <p:guide pos="28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78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>
            <a:spLocks noGrp="1"/>
          </p:cNvSpPr>
          <p:nvPr>
            <p:ph type="pic" idx="2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5" name="Google Shape;45;p19"/>
          <p:cNvSpPr>
            <a:spLocks noGrp="1"/>
          </p:cNvSpPr>
          <p:nvPr>
            <p:ph type="pic" idx="3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6" name="Google Shape;46;p19"/>
          <p:cNvSpPr>
            <a:spLocks noGrp="1"/>
          </p:cNvSpPr>
          <p:nvPr>
            <p:ph type="pic" idx="4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>
            <a:spLocks noGrp="1"/>
          </p:cNvSpPr>
          <p:nvPr>
            <p:ph type="pic" idx="2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9" name="Google Shape;49;p20"/>
          <p:cNvSpPr>
            <a:spLocks noGrp="1"/>
          </p:cNvSpPr>
          <p:nvPr>
            <p:ph type="pic" idx="3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0" name="Google Shape;50;p20"/>
          <p:cNvSpPr>
            <a:spLocks noGrp="1"/>
          </p:cNvSpPr>
          <p:nvPr>
            <p:ph type="pic" idx="4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>
            <a:spLocks noGrp="1"/>
          </p:cNvSpPr>
          <p:nvPr>
            <p:ph type="pic" idx="2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21"/>
          <p:cNvSpPr>
            <a:spLocks noGrp="1"/>
          </p:cNvSpPr>
          <p:nvPr>
            <p:ph type="pic" idx="3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21"/>
          <p:cNvSpPr>
            <a:spLocks noGrp="1"/>
          </p:cNvSpPr>
          <p:nvPr>
            <p:ph type="pic" idx="4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>
            <a:spLocks noGrp="1"/>
          </p:cNvSpPr>
          <p:nvPr>
            <p:ph type="pic" idx="2"/>
          </p:nvPr>
        </p:nvSpPr>
        <p:spPr>
          <a:xfrm>
            <a:off x="3563888" y="638650"/>
            <a:ext cx="4320480" cy="45048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23"/>
          <p:cNvSpPr>
            <a:spLocks noGrp="1"/>
          </p:cNvSpPr>
          <p:nvPr>
            <p:ph type="pic" idx="3"/>
          </p:nvPr>
        </p:nvSpPr>
        <p:spPr>
          <a:xfrm>
            <a:off x="5635630" y="1"/>
            <a:ext cx="3508370" cy="433926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>
            <a:spLocks noGrp="1"/>
          </p:cNvSpPr>
          <p:nvPr>
            <p:ph type="pic" idx="2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10"/>
              </a:spcBef>
              <a:spcAft>
                <a:spcPts val="0"/>
              </a:spcAft>
              <a:buClr>
                <a:srgbClr val="262626"/>
              </a:buClr>
              <a:buSzPts val="4050"/>
              <a:buFont typeface="Arial" panose="020B0604020202020204"/>
              <a:buNone/>
              <a:defRPr sz="405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and Content">
  <p:cSld name="7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0" y="12347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0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 panose="020B0604020202020204"/>
              <a:buNone/>
              <a:defRPr sz="40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66" name="Google Shape;66;p26"/>
          <p:cNvSpPr/>
          <p:nvPr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7" name="Google Shape;67;p26"/>
          <p:cNvSpPr/>
          <p:nvPr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8" name="Google Shape;68;p26"/>
          <p:cNvSpPr/>
          <p:nvPr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bg>
      <p:bgPr>
        <a:solidFill>
          <a:srgbClr val="FDF1D2">
            <a:alpha val="49803"/>
          </a:srgbClr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/>
          <p:nvPr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 extrusionOk="0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" name="Google Shape;20;p14"/>
          <p:cNvSpPr/>
          <p:nvPr/>
        </p:nvSpPr>
        <p:spPr>
          <a:xfrm>
            <a:off x="3746892" y="4331240"/>
            <a:ext cx="1650216" cy="81226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1" name="Google Shape;21;p14"/>
          <p:cNvSpPr/>
          <p:nvPr/>
        </p:nvSpPr>
        <p:spPr>
          <a:xfrm>
            <a:off x="4041648" y="4493810"/>
            <a:ext cx="1060704" cy="55436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" name="Google Shape;22;p14"/>
          <p:cNvSpPr>
            <a:spLocks noGrp="1"/>
          </p:cNvSpPr>
          <p:nvPr>
            <p:ph type="pic" idx="2"/>
          </p:nvPr>
        </p:nvSpPr>
        <p:spPr>
          <a:xfrm>
            <a:off x="3293848" y="1"/>
            <a:ext cx="2520000" cy="171115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15"/>
          <p:cNvSpPr/>
          <p:nvPr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7" name="Google Shape;27;p15"/>
          <p:cNvSpPr/>
          <p:nvPr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8" name="Google Shape;28;p15"/>
          <p:cNvSpPr/>
          <p:nvPr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" name="Google Shape;29;p15"/>
          <p:cNvSpPr>
            <a:spLocks noGrp="1"/>
          </p:cNvSpPr>
          <p:nvPr>
            <p:ph type="pic" idx="2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0" name="Google Shape;30;p15"/>
          <p:cNvSpPr>
            <a:spLocks noGrp="1"/>
          </p:cNvSpPr>
          <p:nvPr>
            <p:ph type="pic" idx="3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" name="Google Shape;31;p15"/>
          <p:cNvSpPr>
            <a:spLocks noGrp="1"/>
          </p:cNvSpPr>
          <p:nvPr>
            <p:ph type="pic" idx="4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2" name="Google Shape;32;p15"/>
          <p:cNvSpPr>
            <a:spLocks noGrp="1"/>
          </p:cNvSpPr>
          <p:nvPr>
            <p:ph type="pic" idx="5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16" descr="D:\KBM-정애\014-Fullppt\PNG이미지\모니터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233754" y="451443"/>
            <a:ext cx="3282039" cy="327243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6"/>
          <p:cNvSpPr>
            <a:spLocks noGrp="1"/>
          </p:cNvSpPr>
          <p:nvPr>
            <p:ph type="pic" idx="2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" name="Google Shape;36;p16"/>
          <p:cNvSpPr>
            <a:spLocks noGrp="1"/>
          </p:cNvSpPr>
          <p:nvPr>
            <p:ph type="pic" idx="3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9" name="Google Shape;39;p17" descr="D:\KBM-정애\014-Fullppt\PNG이미지\노트북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771800" y="2499742"/>
            <a:ext cx="3600400" cy="18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7"/>
          <p:cNvSpPr>
            <a:spLocks noGrp="1"/>
          </p:cNvSpPr>
          <p:nvPr>
            <p:ph type="pic" idx="2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/>
        </p:nvSpPr>
        <p:spPr>
          <a:xfrm>
            <a:off x="539552" y="2067694"/>
            <a:ext cx="8011026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87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PRESTASI PIAGAM PELANGGAN</a:t>
            </a:r>
            <a:b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KEMENTERIAN PEN</a:t>
            </a:r>
            <a:r>
              <a:rPr lang="en-US" alt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DIDIKAN </a:t>
            </a: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TINGGI</a:t>
            </a: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</a:t>
            </a:r>
            <a:r>
              <a:rPr lang="en-US" alt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OGOS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202</a:t>
            </a:r>
            <a:r>
              <a:rPr lang="en-US" sz="2700" dirty="0"/>
              <a:t>4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HINGGA 30 O</a:t>
            </a:r>
            <a:r>
              <a:rPr lang="en-MY" sz="2700" dirty="0"/>
              <a:t>GOS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202</a:t>
            </a:r>
            <a:r>
              <a:rPr lang="en-US" sz="2700" dirty="0"/>
              <a:t>4</a:t>
            </a:r>
            <a:endParaRPr lang="en-US" altLang="en-MY" sz="2700" b="0" i="0" u="none" strike="noStrike" cap="none" dirty="0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4" name="Google Shape;74;p1" descr="C:\Users\OPTIPLEX 5250 AIO\Desktop\JATA KEMENTERIAN PENDIDIKAN TINGGI-01(3).pngJATA KEMENTERIAN PENDIDIKAN TINGGI-01(3)"/>
          <p:cNvPicPr preferRelativeResize="0"/>
          <p:nvPr/>
        </p:nvPicPr>
        <p:blipFill>
          <a:blip r:embed="rId3"/>
          <a:srcRect/>
          <a:stretch>
            <a:fillRect/>
          </a:stretch>
        </p:blipFill>
        <p:spPr>
          <a:xfrm>
            <a:off x="2903220" y="304800"/>
            <a:ext cx="3278505" cy="163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Google Shape;80;p2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-34813" y="468379"/>
            <a:ext cx="81461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Surat tawaran biasiswa kepada pegawai dalam perkhidmatan dan mahasiswa dalam tempoh 7 hari bekerja selepas </a:t>
            </a:r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kelulusan pihak berkuasa melulus.</a:t>
            </a:r>
            <a:endParaRPr sz="11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42484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Biasiswa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84" name="Google Shape;84;p2"/>
          <p:cNvGraphicFramePr/>
          <p:nvPr>
            <p:extLst>
              <p:ext uri="{D42A27DB-BD31-4B8C-83A1-F6EECF244321}">
                <p14:modId xmlns:p14="http://schemas.microsoft.com/office/powerpoint/2010/main" val="473424582"/>
              </p:ext>
            </p:extLst>
          </p:nvPr>
        </p:nvGraphicFramePr>
        <p:xfrm>
          <a:off x="64135" y="1292860"/>
          <a:ext cx="9022715" cy="273558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44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23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052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1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tawaran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pegawai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mahasiswa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7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pihak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berkuasa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melulus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98%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Penawaran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pada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Ogos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2023.</a:t>
                      </a: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/>
          <p:nvPr/>
        </p:nvSpPr>
        <p:spPr>
          <a:xfrm>
            <a:off x="0" y="0"/>
            <a:ext cx="8244408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0" name="Google Shape;90;p3"/>
          <p:cNvSpPr txBox="1"/>
          <p:nvPr/>
        </p:nvSpPr>
        <p:spPr>
          <a:xfrm>
            <a:off x="0" y="472834"/>
            <a:ext cx="8172400" cy="459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Membuka permohonan UPUOnline kepada lepasan SPM dan STPM/Setaraf dalam tempoh 30 hari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bekerja.</a:t>
            </a:r>
          </a:p>
        </p:txBody>
      </p:sp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Kemasukan Pelajar IPTA,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92" name="Google Shape;92;p3"/>
          <p:cNvGraphicFramePr/>
          <p:nvPr>
            <p:extLst>
              <p:ext uri="{D42A27DB-BD31-4B8C-83A1-F6EECF244321}">
                <p14:modId xmlns:p14="http://schemas.microsoft.com/office/powerpoint/2010/main" val="2062029273"/>
              </p:ext>
            </p:extLst>
          </p:nvPr>
        </p:nvGraphicFramePr>
        <p:xfrm>
          <a:off x="55418" y="998582"/>
          <a:ext cx="8996569" cy="387480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1900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4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2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36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213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8858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Standard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0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2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0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0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0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9604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Membuka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SPM dan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STPM/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Setaraf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nl-NL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 1 dan 2 :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nl-NL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49 hari bekerja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49/30 x 100 = 163.33%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kemasukan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IPTA dan ILKA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melaluiUPUOnline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Sesi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Akademik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2024/2025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calonlepasan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SPM dan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STPM/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Setaraf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dibukaseperti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berikut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: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1: 29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Februari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- 29 Mac 2024 (21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Fasa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2: 29 April – 10 Jun 2024 (28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</a:t>
                      </a: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keseluruhan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: 49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bekerja.Berjaya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di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capai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: 100%</a:t>
                      </a: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20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80%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balas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melalui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Sistem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Balas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lima (5)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.”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Tiada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pelaporan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setahun.Pelaporan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berdasarkan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secara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bulanan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bulanOgos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adalah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seperti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s-E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berikut:Ogos</a:t>
                      </a:r>
                      <a:r>
                        <a:rPr lang="es-E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: 731/738 x 100 = 99.05%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176272"/>
                  </a:ext>
                </a:extLst>
              </a:tr>
              <a:tr h="120426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Memastikan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sekurang-kurangnya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80%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tahap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kepuasan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terhadap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aktiviti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promosi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pameran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dilaksanakan</a:t>
                      </a:r>
                      <a:endParaRPr lang="en-MY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berkaitan</a:t>
                      </a:r>
                      <a:r>
                        <a:rPr lang="en-MY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</a:t>
                      </a:r>
                      <a:endParaRPr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Penyampaian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55/55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Isi </a:t>
                      </a: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Kandungan</a:t>
                      </a: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55/55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54/55</a:t>
                      </a: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  <a:tabLst/>
                        <a:defRPr/>
                      </a:pPr>
                      <a:r>
                        <a:rPr lang="en-US" sz="9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98.2%</a:t>
                      </a: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9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 item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diambil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kira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iaitu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Penyampaian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Isi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Kandungan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danTempoh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setiap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maklumat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/program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yangdisampaikan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kumpulan</a:t>
                      </a:r>
                      <a:r>
                        <a:rPr lang="en-US" sz="9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9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sasar</a:t>
                      </a:r>
                      <a:endParaRPr lang="en-US" sz="9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9626546"/>
                  </a:ext>
                </a:extLst>
              </a:tr>
            </a:tbl>
          </a:graphicData>
        </a:graphic>
      </p:graphicFrame>
      <p:sp>
        <p:nvSpPr>
          <p:cNvPr id="93" name="Google Shape;93;p3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4" name="Google Shape;94;p3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4177030" y="2527300"/>
            <a:ext cx="12109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dirty="0"/>
          </a:p>
          <a:p>
            <a:endParaRPr lang="en-U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0" name="Google Shape;100;p4"/>
          <p:cNvSpPr txBox="1"/>
          <p:nvPr/>
        </p:nvSpPr>
        <p:spPr>
          <a:xfrm>
            <a:off x="1768" y="577589"/>
            <a:ext cx="80986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Mengeluarkan kelulusan kepada Institusi Pendidikan Tinggi Swasta (IPTS) seperti berikut: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Standard Swasta,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02" name="Google Shape;102;p4"/>
          <p:cNvGraphicFramePr/>
          <p:nvPr>
            <p:extLst>
              <p:ext uri="{D42A27DB-BD31-4B8C-83A1-F6EECF244321}">
                <p14:modId xmlns:p14="http://schemas.microsoft.com/office/powerpoint/2010/main" val="3488081478"/>
              </p:ext>
            </p:extLst>
          </p:nvPr>
        </p:nvGraphicFramePr>
        <p:xfrm>
          <a:off x="55490" y="968076"/>
          <a:ext cx="9051300" cy="416176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3312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34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88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Kebenaran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Penubuhan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44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Perakuan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(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termasuk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daripada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agensi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Mengendalikan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Kursus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Baharu/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Tambahan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mendapat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syor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1245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Permit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435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Sokongan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Tenaga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Warga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Asing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19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3" name="Google Shape;103;p4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0" name="Google Shape;110;p5"/>
          <p:cNvSpPr txBox="1"/>
          <p:nvPr/>
        </p:nvSpPr>
        <p:spPr>
          <a:xfrm>
            <a:off x="9392" y="318238"/>
            <a:ext cx="8098623" cy="643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Pemakluman keputusan bagi permohonan Skim Geran Penyelidikan Fundamental (FRGS) dikeluarkan dalam tempoh 30 hari bekerja selepas kelulusan Mesyuarat Jawatankuasa Pemandu Dana Penyelidikan, Kementerian Pen</a:t>
            </a:r>
            <a:r>
              <a:rPr lang="en-US" alt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didikan</a:t>
            </a: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Tinggi.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70202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Kecemerlangan Penyelidikan IPT,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2" name="Google Shape;112;p5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3" name="Google Shape;113;p5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14" name="Google Shape;114;p5"/>
          <p:cNvGraphicFramePr/>
          <p:nvPr>
            <p:extLst>
              <p:ext uri="{D42A27DB-BD31-4B8C-83A1-F6EECF244321}">
                <p14:modId xmlns:p14="http://schemas.microsoft.com/office/powerpoint/2010/main" val="2886386635"/>
              </p:ext>
            </p:extLst>
          </p:nvPr>
        </p:nvGraphicFramePr>
        <p:xfrm>
          <a:off x="35560" y="1167130"/>
          <a:ext cx="9051290" cy="393192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67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380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350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9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 (FRGS)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dikeluarkan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Mesyuarat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Jawatankuasa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Pemandu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Kementerian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</a:t>
                      </a:r>
                      <a:r>
                        <a:rPr lang="en-US" alt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Tinggi.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984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buahprojek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lulusFRGSTahun</a:t>
                      </a: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SELESAI</a:t>
                      </a:r>
                    </a:p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Keputusan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GeranPenyelidikan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Fundamental(FRGS)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Tahun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2024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telahdikeluarkan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pada 28 Jun 2024(14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</a:t>
                      </a: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Pengeluaran pinjaman Perbadanan Tabung Pendidikan Tinggi Nasional (PTPTN) baharu dibuat tidak melebihi 20 hari bekerja selepas dokumen perjanjian pinjaman yang sempurna diterima mengikut kelompok yang ditetapkan.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Perbadanan Tabung Pendidikan Tinggi Nasional (PTPTN)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2" name="Google Shape;122;p6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3" name="Google Shape;123;p6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24" name="Google Shape;124;p6"/>
          <p:cNvGraphicFramePr/>
          <p:nvPr>
            <p:extLst>
              <p:ext uri="{D42A27DB-BD31-4B8C-83A1-F6EECF244321}">
                <p14:modId xmlns:p14="http://schemas.microsoft.com/office/powerpoint/2010/main" val="3295132980"/>
              </p:ext>
            </p:extLst>
          </p:nvPr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9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8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Pengeluaran pinjaman Perbadanan Tabung Pendidikan Tinggi Nasional (PTPTN) baharu dibuat tidak melebihi 20 hari bekerja selepas dokumen perjanjian pinjaman yang sempurna diterima mengikut kelompok yang ditetapkan.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/>
          <p:nvPr/>
        </p:nvSpPr>
        <p:spPr>
          <a:xfrm>
            <a:off x="35501" y="27168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Permohonan Akreditasi Penuh yang telah diproses dan diselesaikan dalam tempoh 9 minggu bermula dari pengesahan dokumen lengkap sehingga siaran keputusan di Portal MQA.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Agensi Kelayakan Malaysia (MQA)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2" name="Google Shape;132;p7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3" name="Google Shape;133;p7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34" name="Google Shape;134;p7"/>
          <p:cNvGraphicFramePr/>
          <p:nvPr>
            <p:extLst>
              <p:ext uri="{D42A27DB-BD31-4B8C-83A1-F6EECF244321}">
                <p14:modId xmlns:p14="http://schemas.microsoft.com/office/powerpoint/2010/main" val="4166365998"/>
              </p:ext>
            </p:extLst>
          </p:nvPr>
        </p:nvGraphicFramePr>
        <p:xfrm>
          <a:off x="35501" y="975506"/>
          <a:ext cx="9051300" cy="1607266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72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38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7923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4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814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Akreditasi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diproses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9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minggu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bermula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pengesahan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sehingga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siaran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1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1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di Portal MQA.</a:t>
                      </a:r>
                      <a:endParaRPr sz="11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17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1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1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722433"/>
              </p:ext>
            </p:extLst>
          </p:nvPr>
        </p:nvGraphicFramePr>
        <p:xfrm>
          <a:off x="35501" y="2604120"/>
          <a:ext cx="7967078" cy="1447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886">
                  <a:extLst>
                    <a:ext uri="{9D8B030D-6E8A-4147-A177-3AD203B41FA5}">
                      <a16:colId xmlns:a16="http://schemas.microsoft.com/office/drawing/2014/main" val="3207097090"/>
                    </a:ext>
                  </a:extLst>
                </a:gridCol>
                <a:gridCol w="1210604">
                  <a:extLst>
                    <a:ext uri="{9D8B030D-6E8A-4147-A177-3AD203B41FA5}">
                      <a16:colId xmlns:a16="http://schemas.microsoft.com/office/drawing/2014/main" val="702958531"/>
                    </a:ext>
                  </a:extLst>
                </a:gridCol>
                <a:gridCol w="2085488">
                  <a:extLst>
                    <a:ext uri="{9D8B030D-6E8A-4147-A177-3AD203B41FA5}">
                      <a16:colId xmlns:a16="http://schemas.microsoft.com/office/drawing/2014/main" val="4226283245"/>
                    </a:ext>
                  </a:extLst>
                </a:gridCol>
                <a:gridCol w="1508550">
                  <a:extLst>
                    <a:ext uri="{9D8B030D-6E8A-4147-A177-3AD203B41FA5}">
                      <a16:colId xmlns:a16="http://schemas.microsoft.com/office/drawing/2014/main" val="4013794723"/>
                    </a:ext>
                  </a:extLst>
                </a:gridCol>
                <a:gridCol w="1508550">
                  <a:extLst>
                    <a:ext uri="{9D8B030D-6E8A-4147-A177-3AD203B41FA5}">
                      <a16:colId xmlns:a16="http://schemas.microsoft.com/office/drawing/2014/main" val="3524097080"/>
                    </a:ext>
                  </a:extLst>
                </a:gridCol>
              </a:tblGrid>
              <a:tr h="43282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/>
                        <a:t>Permohonan</a:t>
                      </a:r>
                      <a:r>
                        <a:rPr lang="en-GB" sz="1100" baseline="0" dirty="0"/>
                        <a:t> </a:t>
                      </a:r>
                      <a:r>
                        <a:rPr lang="en-GB" sz="1100" baseline="0" dirty="0" err="1"/>
                        <a:t>Selesai</a:t>
                      </a:r>
                      <a:endParaRPr lang="en-MY" sz="1100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Piagam</a:t>
                      </a:r>
                      <a:r>
                        <a:rPr lang="en-MY" sz="1100" baseline="0" dirty="0"/>
                        <a:t> </a:t>
                      </a:r>
                      <a:r>
                        <a:rPr lang="en-MY" sz="1100" dirty="0" err="1"/>
                        <a:t>Pelanggan</a:t>
                      </a:r>
                      <a:endParaRPr lang="en-MY" sz="1100" dirty="0"/>
                    </a:p>
                    <a:p>
                      <a:pPr algn="ctr"/>
                      <a:r>
                        <a:rPr lang="en-MY" sz="1100" dirty="0"/>
                        <a:t>9 </a:t>
                      </a:r>
                      <a:r>
                        <a:rPr lang="en-MY" sz="1100" dirty="0" err="1"/>
                        <a:t>Minggu</a:t>
                      </a:r>
                      <a:endParaRPr lang="en-MY" sz="1100" dirty="0"/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Red Code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TVET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JUMLAH</a:t>
                      </a: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288853"/>
                  </a:ext>
                </a:extLst>
              </a:tr>
              <a:tr h="239397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Akreditasi</a:t>
                      </a:r>
                      <a:r>
                        <a:rPr lang="en-MY" sz="1100" dirty="0"/>
                        <a:t> </a:t>
                      </a:r>
                      <a:r>
                        <a:rPr lang="en-MY" sz="1100" dirty="0" err="1"/>
                        <a:t>Sementara</a:t>
                      </a:r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49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12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-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61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172493"/>
                  </a:ext>
                </a:extLst>
              </a:tr>
              <a:tr h="234011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 err="1"/>
                        <a:t>Akreditasi</a:t>
                      </a:r>
                      <a:r>
                        <a:rPr lang="en-MY" sz="1100" dirty="0"/>
                        <a:t> </a:t>
                      </a:r>
                      <a:r>
                        <a:rPr lang="en-MY" sz="1100" dirty="0" err="1"/>
                        <a:t>Penuh</a:t>
                      </a:r>
                      <a:endParaRPr lang="en-MY" sz="1100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34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-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51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45582"/>
                  </a:ext>
                </a:extLst>
              </a:tr>
              <a:tr h="334957"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JUMLAH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66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46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-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dirty="0"/>
                        <a:t>112</a:t>
                      </a:r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55924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573825"/>
              </p:ext>
            </p:extLst>
          </p:nvPr>
        </p:nvGraphicFramePr>
        <p:xfrm>
          <a:off x="35501" y="3983182"/>
          <a:ext cx="90513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1300">
                  <a:extLst>
                    <a:ext uri="{9D8B030D-6E8A-4147-A177-3AD203B41FA5}">
                      <a16:colId xmlns:a16="http://schemas.microsoft.com/office/drawing/2014/main" val="85329903"/>
                    </a:ext>
                  </a:extLst>
                </a:gridCol>
              </a:tblGrid>
              <a:tr h="245129">
                <a:tc>
                  <a:txBody>
                    <a:bodyPr/>
                    <a:lstStyle/>
                    <a:p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Nota:MQA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telah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selesai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memproses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sejumlah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112 program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permohonan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Akreditasi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Sementara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dan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Akreditasi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Penuh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bagi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bulan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Ogos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2024.Hanya 17 program di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peringkat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Akreditasi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Penuh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yang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tertakluk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kepada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piagam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9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minggu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untuk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pelaporan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ke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KPT.Program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yang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diproses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di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bawah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kategori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Red Code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tidak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tertakluk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di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bawah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piagam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9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minggu.Program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Red Code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berupa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program di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bawah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seliaan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badan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profesional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, program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secara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berkelompok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, program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bidang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baharu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/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kritikaldan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program yang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memerlukan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perhatian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MY" sz="800" dirty="0" err="1">
                          <a:solidFill>
                            <a:schemeClr val="tx1"/>
                          </a:solidFill>
                        </a:rPr>
                        <a:t>khusus</a:t>
                      </a:r>
                      <a:r>
                        <a:rPr lang="en-MY" sz="800" dirty="0">
                          <a:solidFill>
                            <a:schemeClr val="tx1"/>
                          </a:solidFill>
                        </a:rPr>
                        <a:t> oleh MQA.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3987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ection Break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858</Words>
  <Application>Microsoft Office PowerPoint</Application>
  <PresentationFormat>On-screen Show (16:9)</PresentationFormat>
  <Paragraphs>164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Section Break Slide Master</vt:lpstr>
      <vt:lpstr>Contents Slide Master</vt:lpstr>
      <vt:lpstr>PowerPoint Presentation</vt:lpstr>
      <vt:lpstr>Bahagian Biasiswa</vt:lpstr>
      <vt:lpstr>Bahagian Kemasukan Pelajar IPTA, JPT</vt:lpstr>
      <vt:lpstr>Bahagian Standard Swasta, JPT</vt:lpstr>
      <vt:lpstr>Bahagian Kecemerlangan Penyelidikan IPT, JPT</vt:lpstr>
      <vt:lpstr>Perbadanan Tabung Pendidikan Tinggi Nasional (PTPTN)</vt:lpstr>
      <vt:lpstr>Agensi Kelayakan Malaysia (MQA)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Shahrolhizan Yaakub</cp:lastModifiedBy>
  <cp:revision>147</cp:revision>
  <dcterms:created xsi:type="dcterms:W3CDTF">2016-12-01T00:32:00Z</dcterms:created>
  <dcterms:modified xsi:type="dcterms:W3CDTF">2024-12-17T01:49:27Z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BAE5C095AE2942C1A1A218356F5CE284</vt:lpwstr>
  </property>
  <property fmtid="{D5CDD505-2E9C-101B-9397-08002B2CF9AE}" pid="3" name="KSOProductBuildVer">
    <vt:lpwstr>1033-11.2.0.11440</vt:lpwstr>
  </property>
</Properties>
</file>