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48" r:id="rId1"/>
    <p:sldMasterId id="2147483650" r:id="rId2"/>
  </p:sldMasterIdLst>
  <p:notesMasterIdLst>
    <p:notesMasterId r:id="rId10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defaultTextStyle>
  <p:extLst>
    <p:ext uri="{EFAFB233-063F-42B5-8137-9DF3F51BA10A}">
      <p15:sldGuideLst xmlns:p15="http://schemas.microsoft.com/office/powerpoint/2012/main">
        <p15:guide id="1" orient="horz" pos="1619">
          <p15:clr>
            <a:srgbClr val="A4A3A4"/>
          </p15:clr>
        </p15:guide>
        <p15:guide id="2" pos="286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78">
          <p15:clr>
            <a:srgbClr val="A4A3A4"/>
          </p15:clr>
        </p15:guide>
        <p15:guide id="2" pos="214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52BC9B7-EDFA-4530-B83F-80F91B339B4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Style>
        <a:tcBdr/>
      </a:tcStyle>
    </a:band1H>
    <a:band2H>
      <a:tcStyle>
        <a:tcBdr/>
      </a:tcStyle>
    </a:band2H>
    <a:band1V>
      <a:tcStyle>
        <a:tcBdr/>
      </a:tcStyle>
    </a:band1V>
    <a:band2V>
      <a:tcStyle>
        <a:tcBdr/>
      </a:tcStyle>
    </a:band2V>
    <a:lastCol>
      <a:tcStyle>
        <a:tcBdr/>
      </a:tcStyle>
    </a:lastCol>
    <a:firstCol>
      <a:tcStyle>
        <a:tcBdr/>
      </a:tcStyle>
    </a:firstCol>
    <a:lastRow>
      <a:tcStyle>
        <a:tcBdr/>
      </a:tcStyle>
    </a:lastRow>
    <a:seCell>
      <a:tcStyle>
        <a:tcBdr/>
      </a:tcStyle>
    </a:seCell>
    <a:swCell>
      <a:tcStyle>
        <a:tcBdr/>
      </a:tcStyle>
    </a:swCell>
    <a:firstRow>
      <a:tcStyle>
        <a:tcBdr/>
      </a:tcStyle>
    </a:firstRow>
    <a:neCell>
      <a:tcStyle>
        <a:tcBdr/>
      </a:tcStyle>
    </a:neCell>
    <a:nwCell>
      <a:tcStyle>
        <a:tcBdr/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802" y="62"/>
      </p:cViewPr>
      <p:guideLst>
        <p:guide orient="horz" pos="1619"/>
        <p:guide pos="286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78"/>
        <p:guide pos="214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Slide">
  <p:cSld name="4_Title Slide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9"/>
          <p:cNvSpPr>
            <a:spLocks noGrp="1"/>
          </p:cNvSpPr>
          <p:nvPr>
            <p:ph type="pic" idx="2"/>
          </p:nvPr>
        </p:nvSpPr>
        <p:spPr>
          <a:xfrm>
            <a:off x="548178" y="557440"/>
            <a:ext cx="2592000" cy="403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45" name="Google Shape;45;p19"/>
          <p:cNvSpPr>
            <a:spLocks noGrp="1"/>
          </p:cNvSpPr>
          <p:nvPr>
            <p:ph type="pic" idx="3"/>
          </p:nvPr>
        </p:nvSpPr>
        <p:spPr>
          <a:xfrm>
            <a:off x="6012448" y="557440"/>
            <a:ext cx="2592000" cy="403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46" name="Google Shape;46;p19"/>
          <p:cNvSpPr>
            <a:spLocks noGrp="1"/>
          </p:cNvSpPr>
          <p:nvPr>
            <p:ph type="pic" idx="4"/>
          </p:nvPr>
        </p:nvSpPr>
        <p:spPr>
          <a:xfrm>
            <a:off x="3280313" y="557440"/>
            <a:ext cx="2592000" cy="4032000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and Content">
  <p:cSld name="4_Title and Conten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0"/>
          <p:cNvSpPr>
            <a:spLocks noGrp="1"/>
          </p:cNvSpPr>
          <p:nvPr>
            <p:ph type="pic" idx="2"/>
          </p:nvPr>
        </p:nvSpPr>
        <p:spPr>
          <a:xfrm>
            <a:off x="3059900" y="1"/>
            <a:ext cx="3024200" cy="257175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49" name="Google Shape;49;p20"/>
          <p:cNvSpPr>
            <a:spLocks noGrp="1"/>
          </p:cNvSpPr>
          <p:nvPr>
            <p:ph type="pic" idx="3"/>
          </p:nvPr>
        </p:nvSpPr>
        <p:spPr>
          <a:xfrm>
            <a:off x="4572100" y="2571750"/>
            <a:ext cx="1512000" cy="257175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0" name="Google Shape;50;p20"/>
          <p:cNvSpPr>
            <a:spLocks noGrp="1"/>
          </p:cNvSpPr>
          <p:nvPr>
            <p:ph type="pic" idx="4"/>
          </p:nvPr>
        </p:nvSpPr>
        <p:spPr>
          <a:xfrm>
            <a:off x="3059900" y="2571750"/>
            <a:ext cx="1512000" cy="257175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Title Slide">
  <p:cSld name="5_Title Slide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21"/>
          <p:cNvSpPr>
            <a:spLocks noGrp="1"/>
          </p:cNvSpPr>
          <p:nvPr>
            <p:ph type="pic" idx="2"/>
          </p:nvPr>
        </p:nvSpPr>
        <p:spPr>
          <a:xfrm>
            <a:off x="2426012" y="540000"/>
            <a:ext cx="1728192" cy="4037065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3" name="Google Shape;53;p21"/>
          <p:cNvSpPr>
            <a:spLocks noGrp="1"/>
          </p:cNvSpPr>
          <p:nvPr>
            <p:ph type="pic" idx="3"/>
          </p:nvPr>
        </p:nvSpPr>
        <p:spPr>
          <a:xfrm>
            <a:off x="553804" y="540000"/>
            <a:ext cx="1728192" cy="4037065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4" name="Google Shape;54;p21"/>
          <p:cNvSpPr>
            <a:spLocks noGrp="1"/>
          </p:cNvSpPr>
          <p:nvPr>
            <p:ph type="pic" idx="4"/>
          </p:nvPr>
        </p:nvSpPr>
        <p:spPr>
          <a:xfrm>
            <a:off x="4298220" y="540000"/>
            <a:ext cx="1728192" cy="4037065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Title and Content">
  <p:cSld name="5_Title and Conten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2"/>
          <p:cNvSpPr>
            <a:spLocks noGrp="1"/>
          </p:cNvSpPr>
          <p:nvPr>
            <p:ph type="pic" idx="2"/>
          </p:nvPr>
        </p:nvSpPr>
        <p:spPr>
          <a:xfrm>
            <a:off x="0" y="-1"/>
            <a:ext cx="9144000" cy="5143501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Title Slide">
  <p:cSld name="6_Title Slide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3"/>
          <p:cNvSpPr>
            <a:spLocks noGrp="1"/>
          </p:cNvSpPr>
          <p:nvPr>
            <p:ph type="pic" idx="2"/>
          </p:nvPr>
        </p:nvSpPr>
        <p:spPr>
          <a:xfrm>
            <a:off x="3563888" y="638650"/>
            <a:ext cx="4320480" cy="4504851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9" name="Google Shape;59;p23"/>
          <p:cNvSpPr>
            <a:spLocks noGrp="1"/>
          </p:cNvSpPr>
          <p:nvPr>
            <p:ph type="pic" idx="3"/>
          </p:nvPr>
        </p:nvSpPr>
        <p:spPr>
          <a:xfrm>
            <a:off x="5635630" y="1"/>
            <a:ext cx="3508370" cy="4339267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Title and Content">
  <p:cSld name="6_Title and Conten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4"/>
          <p:cNvSpPr>
            <a:spLocks noGrp="1"/>
          </p:cNvSpPr>
          <p:nvPr>
            <p:ph type="pic" idx="2"/>
          </p:nvPr>
        </p:nvSpPr>
        <p:spPr>
          <a:xfrm>
            <a:off x="0" y="0"/>
            <a:ext cx="5076056" cy="5143500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hapes sets layout">
  <p:cSld name="shapes sets layout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5"/>
          <p:cNvSpPr txBox="1">
            <a:spLocks noGrp="1"/>
          </p:cNvSpPr>
          <p:nvPr>
            <p:ph type="body" idx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spcBef>
                <a:spcPts val="810"/>
              </a:spcBef>
              <a:spcAft>
                <a:spcPts val="0"/>
              </a:spcAft>
              <a:buClr>
                <a:srgbClr val="262626"/>
              </a:buClr>
              <a:buSzPts val="4050"/>
              <a:buFont typeface="Arial" panose="020B0604020202020204"/>
              <a:buNone/>
              <a:defRPr sz="4050" b="0" i="0" u="none" strike="noStrike" cap="none">
                <a:solidFill>
                  <a:srgbClr val="262626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Char char="–"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Char char="•"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–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»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Title and Content">
  <p:cSld name="7_Title and Conten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6"/>
          <p:cNvSpPr txBox="1">
            <a:spLocks noGrp="1"/>
          </p:cNvSpPr>
          <p:nvPr>
            <p:ph type="body" idx="1"/>
          </p:nvPr>
        </p:nvSpPr>
        <p:spPr>
          <a:xfrm>
            <a:off x="0" y="123478"/>
            <a:ext cx="9144000" cy="576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spcBef>
                <a:spcPts val="800"/>
              </a:spcBef>
              <a:spcAft>
                <a:spcPts val="0"/>
              </a:spcAft>
              <a:buClr>
                <a:srgbClr val="3F3F3F"/>
              </a:buClr>
              <a:buSzPts val="4000"/>
              <a:buFont typeface="Arial" panose="020B0604020202020204"/>
              <a:buNone/>
              <a:defRPr sz="40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Char char="–"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Char char="•"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–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»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endParaRPr/>
          </a:p>
        </p:txBody>
      </p:sp>
      <p:sp>
        <p:nvSpPr>
          <p:cNvPr id="66" name="Google Shape;66;p26"/>
          <p:cNvSpPr/>
          <p:nvPr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67" name="Google Shape;67;p26"/>
          <p:cNvSpPr/>
          <p:nvPr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lt1">
              <a:alpha val="40784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68" name="Google Shape;68;p26"/>
          <p:cNvSpPr/>
          <p:nvPr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lt1">
              <a:alpha val="22745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Title Slide">
  <p:cSld name="8_Title Slide">
    <p:bg>
      <p:bgPr>
        <a:solidFill>
          <a:schemeClr val="lt1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 panose="020B0604020202020204"/>
              <a:buNone/>
              <a:defRPr sz="44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2"/>
          <p:cNvSpPr txBox="1">
            <a:spLocks noGrp="1"/>
          </p:cNvSpPr>
          <p:nvPr>
            <p:ph type="title"/>
          </p:nvPr>
        </p:nvSpPr>
        <p:spPr>
          <a:xfrm>
            <a:off x="1619672" y="0"/>
            <a:ext cx="7524328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 panose="020B0604020202020204"/>
              <a:buNone/>
              <a:defRPr sz="44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3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 panose="020B0604020202020204"/>
              <a:buNone/>
              <a:defRPr sz="44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>
  <p:cSld name="2_Title and Content">
    <p:bg>
      <p:bgPr>
        <a:solidFill>
          <a:srgbClr val="FDF1D2">
            <a:alpha val="49803"/>
          </a:srgbClr>
        </a:solid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4"/>
          <p:cNvSpPr/>
          <p:nvPr/>
        </p:nvSpPr>
        <p:spPr>
          <a:xfrm>
            <a:off x="3203848" y="-2322"/>
            <a:ext cx="2700000" cy="1806344"/>
          </a:xfrm>
          <a:custGeom>
            <a:avLst/>
            <a:gdLst/>
            <a:ahLst/>
            <a:cxnLst/>
            <a:rect l="l" t="t" r="r" b="b"/>
            <a:pathLst>
              <a:path w="2700000" h="1806344" extrusionOk="0">
                <a:moveTo>
                  <a:pt x="456344" y="0"/>
                </a:moveTo>
                <a:lnTo>
                  <a:pt x="2243656" y="0"/>
                </a:lnTo>
                <a:lnTo>
                  <a:pt x="2700000" y="456344"/>
                </a:lnTo>
                <a:lnTo>
                  <a:pt x="1350000" y="1806344"/>
                </a:lnTo>
                <a:lnTo>
                  <a:pt x="0" y="45634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0" name="Google Shape;20;p14"/>
          <p:cNvSpPr/>
          <p:nvPr/>
        </p:nvSpPr>
        <p:spPr>
          <a:xfrm>
            <a:off x="3746892" y="4331240"/>
            <a:ext cx="1650216" cy="812260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1" name="Google Shape;21;p14"/>
          <p:cNvSpPr/>
          <p:nvPr/>
        </p:nvSpPr>
        <p:spPr>
          <a:xfrm>
            <a:off x="4041648" y="4493810"/>
            <a:ext cx="1060704" cy="55436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2" name="Google Shape;22;p14"/>
          <p:cNvSpPr>
            <a:spLocks noGrp="1"/>
          </p:cNvSpPr>
          <p:nvPr>
            <p:ph type="pic" idx="2"/>
          </p:nvPr>
        </p:nvSpPr>
        <p:spPr>
          <a:xfrm>
            <a:off x="3293848" y="1"/>
            <a:ext cx="2520000" cy="1711155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5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 panose="020B0604020202020204"/>
              <a:buNone/>
              <a:defRPr sz="44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5" name="Google Shape;25;p15"/>
          <p:cNvSpPr/>
          <p:nvPr/>
        </p:nvSpPr>
        <p:spPr>
          <a:xfrm>
            <a:off x="565878" y="1176692"/>
            <a:ext cx="1871760" cy="305124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6" name="Google Shape;26;p15"/>
          <p:cNvSpPr/>
          <p:nvPr/>
        </p:nvSpPr>
        <p:spPr>
          <a:xfrm>
            <a:off x="2612855" y="1176061"/>
            <a:ext cx="1871760" cy="30512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7" name="Google Shape;27;p15"/>
          <p:cNvSpPr/>
          <p:nvPr/>
        </p:nvSpPr>
        <p:spPr>
          <a:xfrm>
            <a:off x="4659832" y="1175430"/>
            <a:ext cx="1871760" cy="305124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8" name="Google Shape;28;p15"/>
          <p:cNvSpPr/>
          <p:nvPr/>
        </p:nvSpPr>
        <p:spPr>
          <a:xfrm>
            <a:off x="6706810" y="1174799"/>
            <a:ext cx="1871760" cy="305124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9" name="Google Shape;29;p15"/>
          <p:cNvSpPr>
            <a:spLocks noGrp="1"/>
          </p:cNvSpPr>
          <p:nvPr>
            <p:ph type="pic" idx="2"/>
          </p:nvPr>
        </p:nvSpPr>
        <p:spPr>
          <a:xfrm>
            <a:off x="825475" y="1320085"/>
            <a:ext cx="1352567" cy="1352567"/>
          </a:xfrm>
          <a:prstGeom prst="ellipse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30" name="Google Shape;30;p15"/>
          <p:cNvSpPr>
            <a:spLocks noGrp="1"/>
          </p:cNvSpPr>
          <p:nvPr>
            <p:ph type="pic" idx="3"/>
          </p:nvPr>
        </p:nvSpPr>
        <p:spPr>
          <a:xfrm>
            <a:off x="6966407" y="1320085"/>
            <a:ext cx="1352567" cy="1352567"/>
          </a:xfrm>
          <a:prstGeom prst="ellipse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31" name="Google Shape;31;p15"/>
          <p:cNvSpPr>
            <a:spLocks noGrp="1"/>
          </p:cNvSpPr>
          <p:nvPr>
            <p:ph type="pic" idx="4"/>
          </p:nvPr>
        </p:nvSpPr>
        <p:spPr>
          <a:xfrm>
            <a:off x="2872452" y="1320085"/>
            <a:ext cx="1352567" cy="1352567"/>
          </a:xfrm>
          <a:prstGeom prst="ellipse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32" name="Google Shape;32;p15"/>
          <p:cNvSpPr>
            <a:spLocks noGrp="1"/>
          </p:cNvSpPr>
          <p:nvPr>
            <p:ph type="pic" idx="5"/>
          </p:nvPr>
        </p:nvSpPr>
        <p:spPr>
          <a:xfrm>
            <a:off x="4919429" y="1320085"/>
            <a:ext cx="1352567" cy="1352567"/>
          </a:xfrm>
          <a:prstGeom prst="ellipse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>
  <p:cSld name="2_Title 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p16" descr="D:\KBM-정애\014-Fullppt\PNG이미지\모니터.png"/>
          <p:cNvPicPr preferRelativeResize="0"/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1233754" y="451443"/>
            <a:ext cx="3282039" cy="3272435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16"/>
          <p:cNvSpPr>
            <a:spLocks noGrp="1"/>
          </p:cNvSpPr>
          <p:nvPr>
            <p:ph type="pic" idx="2"/>
          </p:nvPr>
        </p:nvSpPr>
        <p:spPr>
          <a:xfrm>
            <a:off x="1363708" y="584771"/>
            <a:ext cx="2991584" cy="2076779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36" name="Google Shape;36;p16"/>
          <p:cNvSpPr>
            <a:spLocks noGrp="1"/>
          </p:cNvSpPr>
          <p:nvPr>
            <p:ph type="pic" idx="3"/>
          </p:nvPr>
        </p:nvSpPr>
        <p:spPr>
          <a:xfrm>
            <a:off x="4143454" y="1295867"/>
            <a:ext cx="3055840" cy="2231376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9_Title Slide">
  <p:cSld name="9_Title 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7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 panose="020B0604020202020204"/>
              <a:buNone/>
              <a:defRPr sz="44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39" name="Google Shape;39;p17" descr="D:\KBM-정애\014-Fullppt\PNG이미지\노트북.png"/>
          <p:cNvPicPr preferRelativeResize="0"/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2771800" y="2499742"/>
            <a:ext cx="3600400" cy="1831222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17"/>
          <p:cNvSpPr>
            <a:spLocks noGrp="1"/>
          </p:cNvSpPr>
          <p:nvPr>
            <p:ph type="pic" idx="2"/>
          </p:nvPr>
        </p:nvSpPr>
        <p:spPr>
          <a:xfrm>
            <a:off x="3753800" y="2764640"/>
            <a:ext cx="1711407" cy="124967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and Content">
  <p:cSld name="3_Title and Conten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8"/>
          <p:cNvSpPr>
            <a:spLocks noGrp="1"/>
          </p:cNvSpPr>
          <p:nvPr>
            <p:ph type="pic" idx="2"/>
          </p:nvPr>
        </p:nvSpPr>
        <p:spPr>
          <a:xfrm>
            <a:off x="0" y="-1"/>
            <a:ext cx="9144000" cy="2716213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"/>
          <p:cNvSpPr txBox="1"/>
          <p:nvPr/>
        </p:nvSpPr>
        <p:spPr>
          <a:xfrm>
            <a:off x="539552" y="2067694"/>
            <a:ext cx="8011026" cy="1584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87500" lnSpcReduction="20000"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8000"/>
              <a:buFont typeface="Arial" panose="020B0604020202020204"/>
              <a:buNone/>
            </a:pPr>
            <a:r>
              <a:rPr lang="en-MY" sz="3800" b="1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PRESTASI PIAGAM PELANGGAN</a:t>
            </a:r>
            <a:br>
              <a:rPr lang="en-MY" sz="3800" b="1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</a:br>
            <a:r>
              <a:rPr lang="en-MY" sz="3800" b="1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KEMENTERIAN PEN</a:t>
            </a:r>
            <a:r>
              <a:rPr lang="en-US" altLang="en-MY" sz="3800" b="1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DIDIKAN </a:t>
            </a:r>
            <a:r>
              <a:rPr lang="en-MY" sz="3800" b="1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TINGGI</a:t>
            </a:r>
            <a:br>
              <a:rPr lang="en-MY" sz="40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</a:br>
            <a:br>
              <a:rPr lang="en-MY" sz="40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</a:br>
            <a:r>
              <a:rPr lang="en-MY" sz="27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1</a:t>
            </a:r>
            <a:r>
              <a:rPr lang="en-US" altLang="en-MY" sz="27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</a:t>
            </a:r>
            <a:r>
              <a:rPr lang="en-US" altLang="en-MY" sz="2700" dirty="0"/>
              <a:t>MEI</a:t>
            </a:r>
            <a:r>
              <a:rPr lang="en-MY" sz="27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202</a:t>
            </a:r>
            <a:r>
              <a:rPr lang="en-US" sz="2700" dirty="0"/>
              <a:t>4</a:t>
            </a:r>
            <a:r>
              <a:rPr lang="en-MY" sz="27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HINGGA 31 MEI 202</a:t>
            </a:r>
            <a:r>
              <a:rPr lang="en-US" sz="2700" dirty="0"/>
              <a:t>4</a:t>
            </a:r>
            <a:endParaRPr lang="en-US" altLang="en-MY" sz="2700" b="0" i="0" u="none" strike="noStrike" cap="none" dirty="0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pic>
        <p:nvPicPr>
          <p:cNvPr id="74" name="Google Shape;74;p1" descr="C:\Users\OPTIPLEX 5250 AIO\Desktop\JATA KEMENTERIAN PENDIDIKAN TINGGI-01(3).pngJATA KEMENTERIAN PENDIDIKAN TINGGI-01(3)"/>
          <p:cNvPicPr preferRelativeResize="0"/>
          <p:nvPr/>
        </p:nvPicPr>
        <p:blipFill>
          <a:blip r:embed="rId3"/>
          <a:srcRect/>
          <a:stretch>
            <a:fillRect/>
          </a:stretch>
        </p:blipFill>
        <p:spPr>
          <a:xfrm>
            <a:off x="2903220" y="304800"/>
            <a:ext cx="3278505" cy="1635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80" name="Google Shape;80;p2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81" name="Google Shape;81;p2"/>
          <p:cNvSpPr/>
          <p:nvPr/>
        </p:nvSpPr>
        <p:spPr>
          <a:xfrm>
            <a:off x="0" y="0"/>
            <a:ext cx="8172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82" name="Google Shape;82;p2"/>
          <p:cNvSpPr txBox="1"/>
          <p:nvPr/>
        </p:nvSpPr>
        <p:spPr>
          <a:xfrm>
            <a:off x="-34813" y="468379"/>
            <a:ext cx="814610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Surat tawaran biasiswa kepada pegawai dalam perkhidmatan dan mahasiswa dalam tempoh 7 hari bekerja selepas </a:t>
            </a:r>
            <a:endParaRPr sz="1200" b="0" i="0" u="none" strike="noStrike" cap="none">
              <a:solidFill>
                <a:schemeClr val="dk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kelulusan pihak berkuasa melulus.</a:t>
            </a:r>
            <a:endParaRPr sz="1100" b="0" i="0" u="none" strike="noStrike" cap="none">
              <a:solidFill>
                <a:schemeClr val="dk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83" name="Google Shape;83;p2"/>
          <p:cNvSpPr txBox="1">
            <a:spLocks noGrp="1"/>
          </p:cNvSpPr>
          <p:nvPr>
            <p:ph type="title"/>
          </p:nvPr>
        </p:nvSpPr>
        <p:spPr>
          <a:xfrm>
            <a:off x="0" y="12409"/>
            <a:ext cx="4248472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 panose="020B0604020202020204"/>
              <a:buNone/>
            </a:pPr>
            <a:r>
              <a:rPr lang="en-MY" sz="24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Bahagian </a:t>
            </a: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Biasiswa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84" name="Google Shape;84;p2"/>
          <p:cNvGraphicFramePr/>
          <p:nvPr>
            <p:extLst>
              <p:ext uri="{D42A27DB-BD31-4B8C-83A1-F6EECF244321}">
                <p14:modId xmlns:p14="http://schemas.microsoft.com/office/powerpoint/2010/main" val="236659680"/>
              </p:ext>
            </p:extLst>
          </p:nvPr>
        </p:nvGraphicFramePr>
        <p:xfrm>
          <a:off x="64135" y="1292860"/>
          <a:ext cx="9022715" cy="2735580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25444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63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6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63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763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3233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5052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 Tempoh Masa / 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13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0312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Surat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tawaran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Biasiswa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kepada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pegawai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 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dan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mahasiswa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7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selepas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kelulusan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pihak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berkuasa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melulus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3"/>
          <p:cNvSpPr/>
          <p:nvPr/>
        </p:nvSpPr>
        <p:spPr>
          <a:xfrm>
            <a:off x="0" y="0"/>
            <a:ext cx="8244408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90" name="Google Shape;90;p3"/>
          <p:cNvSpPr txBox="1"/>
          <p:nvPr/>
        </p:nvSpPr>
        <p:spPr>
          <a:xfrm>
            <a:off x="0" y="472834"/>
            <a:ext cx="8172400" cy="4591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Membuka permohonan UPUOnline kepada lepasan SPM dan STPM/Setaraf dalam tempoh 30 hari</a:t>
            </a: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bekerja.</a:t>
            </a:r>
          </a:p>
        </p:txBody>
      </p:sp>
      <p:sp>
        <p:nvSpPr>
          <p:cNvPr id="91" name="Google Shape;91;p3"/>
          <p:cNvSpPr txBox="1">
            <a:spLocks noGrp="1"/>
          </p:cNvSpPr>
          <p:nvPr>
            <p:ph type="title"/>
          </p:nvPr>
        </p:nvSpPr>
        <p:spPr>
          <a:xfrm>
            <a:off x="0" y="12409"/>
            <a:ext cx="5868144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 panose="020B0604020202020204"/>
              <a:buNone/>
            </a:pPr>
            <a:r>
              <a:rPr lang="en-MY" sz="24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Bahagian </a:t>
            </a: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Kemasukan Pelajar IPTA, JPT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92" name="Google Shape;92;p3"/>
          <p:cNvGraphicFramePr/>
          <p:nvPr>
            <p:extLst>
              <p:ext uri="{D42A27DB-BD31-4B8C-83A1-F6EECF244321}">
                <p14:modId xmlns:p14="http://schemas.microsoft.com/office/powerpoint/2010/main" val="3797310459"/>
              </p:ext>
            </p:extLst>
          </p:nvPr>
        </p:nvGraphicFramePr>
        <p:xfrm>
          <a:off x="55418" y="998582"/>
          <a:ext cx="8996569" cy="4953030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19009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50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74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58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7463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94260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68858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0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</a:t>
                      </a:r>
                      <a:r>
                        <a:rPr lang="en-MY" sz="10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0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Masa / </a:t>
                      </a:r>
                      <a:endParaRPr sz="10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0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</a:t>
                      </a: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Piagam</a:t>
                      </a:r>
                      <a:r>
                        <a:rPr lang="en-MY" sz="10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Pelanggan</a:t>
                      </a:r>
                      <a:endParaRPr sz="10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</a:t>
                      </a:r>
                      <a:r>
                        <a:rPr lang="en-MY" sz="10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</a:t>
                      </a:r>
                      <a:r>
                        <a:rPr lang="en-MY" sz="10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0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Masa / Standard </a:t>
                      </a: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Piagam</a:t>
                      </a:r>
                      <a:r>
                        <a:rPr lang="en-MY" sz="10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Pelanggan</a:t>
                      </a:r>
                      <a:endParaRPr sz="10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0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0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32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0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0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0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0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0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0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0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19604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Membuka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permohonan</a:t>
                      </a:r>
                      <a:endParaRPr lang="en-MY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UPUOnline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kepada</a:t>
                      </a:r>
                      <a:endParaRPr lang="en-MY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lepasan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SPM dan</a:t>
                      </a: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STPM/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Setaraf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endParaRPr lang="en-MY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30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  <a:endParaRPr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Tiada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pelaporan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bagi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ini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Permohonan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kemasukan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IPTA dan ILKA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melalui</a:t>
                      </a:r>
                      <a:endParaRPr lang="en-US" sz="9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UPUOnline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bagi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Sesi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Akademik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2024/2025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bagi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calon</a:t>
                      </a:r>
                      <a:endParaRPr lang="en-US" sz="9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lepasan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SPM dan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lepasan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STPM/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Setaraf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dijangka</a:t>
                      </a:r>
                      <a:endParaRPr lang="en-US" sz="9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dibuka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seperti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berikut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:</a:t>
                      </a: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Fasa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1: 19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Februari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- 29 Mac 2024</a:t>
                      </a: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Fasa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2: 29 April – 09 Jun 2024</a:t>
                      </a:r>
                    </a:p>
                  </a:txBody>
                  <a:tcPr marL="68575" marR="68575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4208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80%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maklum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balas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yang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diterima</a:t>
                      </a:r>
                      <a:endParaRPr lang="en-MY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melalui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Sistem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Maklum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Balas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UPU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diselesaikan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endParaRPr lang="en-MY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lima (5)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.”</a:t>
                      </a:r>
                      <a:endParaRPr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Tiada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pelaporan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bagi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setahun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Pelaporan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berdasarkan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secara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bulanan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Bagi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bulan</a:t>
                      </a:r>
                      <a:endParaRPr lang="en-US" sz="9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Mei2024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adalah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seperti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berikut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:</a:t>
                      </a: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Mei: </a:t>
                      </a:r>
                      <a:r>
                        <a:rPr lang="en-US" sz="900" b="0" i="0" u="sng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3,547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x 100 = 98.01%</a:t>
                      </a: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       3,619</a:t>
                      </a:r>
                    </a:p>
                  </a:txBody>
                  <a:tcPr marL="68575" marR="68575" marT="45725" marB="457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1176272"/>
                  </a:ext>
                </a:extLst>
              </a:tr>
              <a:tr h="1204268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Memastikan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sekurang-kurangnya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80%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tahap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kepuasan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pelanggan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terhadap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aktiviti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promosi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dan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pameran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yang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dilaksanakan</a:t>
                      </a:r>
                      <a:endParaRPr lang="en-MY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berkaitan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UPUOnline</a:t>
                      </a:r>
                      <a:endParaRPr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Penyampaian</a:t>
                      </a: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26/28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Isi </a:t>
                      </a:r>
                      <a:r>
                        <a:rPr lang="en-US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Kandungan</a:t>
                      </a: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28/28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US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Masa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25/28</a:t>
                      </a:r>
                    </a:p>
                  </a:txBody>
                  <a:tcPr marL="68575" marR="68575" marT="45725" marB="457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  <a:tabLst/>
                        <a:defRPr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  <a:tabLst/>
                        <a:defRPr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  <a:tabLst/>
                        <a:defRPr/>
                      </a:pPr>
                      <a:r>
                        <a:rPr lang="en-US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92.9%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  <a:tabLst/>
                        <a:defRPr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  <a:tabLst/>
                        <a:defRPr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  <a:tabLst/>
                        <a:defRPr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  <a:tabLst/>
                        <a:defRPr/>
                      </a:pPr>
                      <a:r>
                        <a:rPr lang="en-US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  <a:tabLst/>
                        <a:defRPr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  <a:tabLst/>
                        <a:defRPr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  <a:tabLst/>
                        <a:defRPr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  <a:tabLst/>
                        <a:defRPr/>
                      </a:pPr>
                      <a:r>
                        <a:rPr lang="en-US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89.3%</a:t>
                      </a:r>
                    </a:p>
                  </a:txBody>
                  <a:tcPr marL="68575" marR="68575" marT="45725" marB="457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3 item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diambil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kira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iaitu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Penyampaian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, Isi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Kandungan</a:t>
                      </a:r>
                      <a:endParaRPr lang="en-US" sz="9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dan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Masa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setiap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maklumat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/program</a:t>
                      </a: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yang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disampaikan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kepada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kumpulan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sasar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</a:p>
                  </a:txBody>
                  <a:tcPr marL="68575" marR="68575" marT="45725" marB="457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9626546"/>
                  </a:ext>
                </a:extLst>
              </a:tr>
            </a:tbl>
          </a:graphicData>
        </a:graphic>
      </p:graphicFrame>
      <p:sp>
        <p:nvSpPr>
          <p:cNvPr id="93" name="Google Shape;93;p3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94" name="Google Shape;94;p3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3" name="Text Box 2"/>
          <p:cNvSpPr txBox="1"/>
          <p:nvPr/>
        </p:nvSpPr>
        <p:spPr>
          <a:xfrm>
            <a:off x="4177030" y="2527300"/>
            <a:ext cx="1210945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000" dirty="0"/>
          </a:p>
          <a:p>
            <a:endParaRPr lang="en-US" sz="1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"/>
          <p:cNvSpPr/>
          <p:nvPr/>
        </p:nvSpPr>
        <p:spPr>
          <a:xfrm>
            <a:off x="0" y="0"/>
            <a:ext cx="8172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00" name="Google Shape;100;p4"/>
          <p:cNvSpPr txBox="1"/>
          <p:nvPr/>
        </p:nvSpPr>
        <p:spPr>
          <a:xfrm>
            <a:off x="1768" y="577589"/>
            <a:ext cx="8098623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Mengeluarkan kelulusan kepada Institusi Pendidikan Tinggi Swasta (IPTS) seperti berikut:</a:t>
            </a:r>
            <a:endParaRPr sz="12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01" name="Google Shape;101;p4"/>
          <p:cNvSpPr txBox="1">
            <a:spLocks noGrp="1"/>
          </p:cNvSpPr>
          <p:nvPr>
            <p:ph type="title"/>
          </p:nvPr>
        </p:nvSpPr>
        <p:spPr>
          <a:xfrm>
            <a:off x="0" y="12409"/>
            <a:ext cx="5868144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 panose="020B0604020202020204"/>
              <a:buNone/>
            </a:pPr>
            <a:r>
              <a:rPr lang="en-MY" sz="24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Bahagian </a:t>
            </a: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Standard Swasta, JPT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102" name="Google Shape;102;p4"/>
          <p:cNvGraphicFramePr/>
          <p:nvPr>
            <p:extLst>
              <p:ext uri="{D42A27DB-BD31-4B8C-83A1-F6EECF244321}">
                <p14:modId xmlns:p14="http://schemas.microsoft.com/office/powerpoint/2010/main" val="2612983804"/>
              </p:ext>
            </p:extLst>
          </p:nvPr>
        </p:nvGraphicFramePr>
        <p:xfrm>
          <a:off x="55490" y="968076"/>
          <a:ext cx="9051300" cy="4161765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3312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1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01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344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48825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 Tempoh Masa / 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20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Surat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Kebenaran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Penubuhan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IPTS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44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setelah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kesemua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dokumen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lengkap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diterima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40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Sijil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Perakuan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Pendaftaran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IPTS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30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setelah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kesemua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dokumen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lengkap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diterima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(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termasuk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kelulusan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daripada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3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agensi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).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20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Surat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Kelulusan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Mengendalikan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Kursus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Pengajian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Baharu/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Tambahan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30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setelah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mendapat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syor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MQA.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144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20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Sijil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Permit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Mengajar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5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setelah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kesemua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dokumen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lengkap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diterima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384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740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Surat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Sokongan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Permohonan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Pas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Penggajian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Tenaga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Pengajar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Warga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Asing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5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setelah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kesemua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dokumen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lengkap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diterima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54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03" name="Google Shape;103;p4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04" name="Google Shape;104;p4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5"/>
          <p:cNvSpPr/>
          <p:nvPr/>
        </p:nvSpPr>
        <p:spPr>
          <a:xfrm>
            <a:off x="0" y="0"/>
            <a:ext cx="8172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10" name="Google Shape;110;p5"/>
          <p:cNvSpPr txBox="1"/>
          <p:nvPr/>
        </p:nvSpPr>
        <p:spPr>
          <a:xfrm>
            <a:off x="9392" y="318238"/>
            <a:ext cx="8098623" cy="643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Pemakluman keputusan bagi permohonan Skim Geran Penyelidikan Fundamental (FRGS) dikeluarkan dalam tempoh 30 hari bekerja selepas kelulusan Mesyuarat Jawatankuasa Pemandu Dana Penyelidikan, Kementerian Pen</a:t>
            </a:r>
            <a:r>
              <a:rPr lang="en-US" alt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didikan</a:t>
            </a:r>
            <a:r>
              <a:rPr 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Tinggi.</a:t>
            </a:r>
            <a:endParaRPr sz="12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11" name="Google Shape;111;p5"/>
          <p:cNvSpPr txBox="1">
            <a:spLocks noGrp="1"/>
          </p:cNvSpPr>
          <p:nvPr>
            <p:ph type="title"/>
          </p:nvPr>
        </p:nvSpPr>
        <p:spPr>
          <a:xfrm>
            <a:off x="0" y="-104398"/>
            <a:ext cx="7020272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 panose="020B0604020202020204"/>
              <a:buNone/>
            </a:pPr>
            <a:r>
              <a:rPr lang="en-MY" sz="24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Bahagian </a:t>
            </a: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Kecemerlangan Penyelidikan IPT, JPT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12" name="Google Shape;112;p5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13" name="Google Shape;113;p5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114" name="Google Shape;114;p5"/>
          <p:cNvGraphicFramePr/>
          <p:nvPr>
            <p:extLst>
              <p:ext uri="{D42A27DB-BD31-4B8C-83A1-F6EECF244321}">
                <p14:modId xmlns:p14="http://schemas.microsoft.com/office/powerpoint/2010/main" val="3328639054"/>
              </p:ext>
            </p:extLst>
          </p:nvPr>
        </p:nvGraphicFramePr>
        <p:xfrm>
          <a:off x="35560" y="1167130"/>
          <a:ext cx="9051290" cy="3931920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2552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67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1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67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68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380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3500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Masa / 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Piagam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Pelanggan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5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6192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MY" sz="1200" b="0" i="0" u="none" strike="noStrike" cap="none" dirty="0" err="1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MY" sz="1200" b="0" i="0" u="none" strike="noStrike" cap="none" dirty="0" err="1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Pemakluman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keputusan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bagi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permohonan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Skim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Geran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Penyelidikan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Fundamental (FRGS)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dikeluarkan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30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selepas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kelulusan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Mesyuarat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Jawatankuasa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Pemandu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Dana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Penyelidikan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,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Kementerian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</a:t>
                      </a:r>
                      <a:r>
                        <a:rPr lang="en-US" alt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didikan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Tinggi.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Telah </a:t>
                      </a: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selesai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penilaian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dan</a:t>
                      </a:r>
                    </a:p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akan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diangkat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untuk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perakuan</a:t>
                      </a: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JK </a:t>
                      </a: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Teknikal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dan JK </a:t>
                      </a: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Pemandu</a:t>
                      </a: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Dana </a:t>
                      </a: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Penyelidikan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Kementerian</a:t>
                      </a:r>
                    </a:p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Pendidikan Tinggi (DP KPT)</a:t>
                      </a:r>
                    </a:p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pada </a:t>
                      </a: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bulan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Jun 2024.</a:t>
                      </a:r>
                    </a:p>
                  </a:txBody>
                  <a:tcPr marL="68575" marR="68575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6"/>
          <p:cNvSpPr/>
          <p:nvPr/>
        </p:nvSpPr>
        <p:spPr>
          <a:xfrm>
            <a:off x="0" y="0"/>
            <a:ext cx="8172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20" name="Google Shape;120;p6"/>
          <p:cNvSpPr txBox="1"/>
          <p:nvPr/>
        </p:nvSpPr>
        <p:spPr>
          <a:xfrm>
            <a:off x="0" y="413107"/>
            <a:ext cx="809862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Pengeluaran pinjaman Perbadanan Tabung Pendidikan Tinggi Nasional (PTPTN) baharu dibuat tidak melebihi 20 hari bekerja selepas dokumen perjanjian pinjaman yang sempurna diterima mengikut kelompok yang ditetapkan.</a:t>
            </a:r>
            <a:endParaRPr sz="12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21" name="Google Shape;121;p6"/>
          <p:cNvSpPr txBox="1">
            <a:spLocks noGrp="1"/>
          </p:cNvSpPr>
          <p:nvPr>
            <p:ph type="title"/>
          </p:nvPr>
        </p:nvSpPr>
        <p:spPr>
          <a:xfrm>
            <a:off x="0" y="-104398"/>
            <a:ext cx="8172400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 panose="020B0604020202020204"/>
              <a:buNone/>
            </a:pP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Perbadanan Tabung Pendidikan Tinggi Nasional (PTPTN)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22" name="Google Shape;122;p6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23" name="Google Shape;123;p6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124" name="Google Shape;124;p6"/>
          <p:cNvGraphicFramePr/>
          <p:nvPr>
            <p:extLst>
              <p:ext uri="{D42A27DB-BD31-4B8C-83A1-F6EECF244321}">
                <p14:modId xmlns:p14="http://schemas.microsoft.com/office/powerpoint/2010/main" val="2351002158"/>
              </p:ext>
            </p:extLst>
          </p:nvPr>
        </p:nvGraphicFramePr>
        <p:xfrm>
          <a:off x="35497" y="1277946"/>
          <a:ext cx="9051300" cy="2296190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2552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9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1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01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385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5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 Tempoh Masa / 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Pengeluaran pinjaman Perbadanan Tabung Pendidikan Tinggi Nasional (PTPTN) baharu dibuat tidak melebihi 20 hari bekerja selepas dokumen perjanjian pinjaman yang sempurna diterima mengikut kelompok yang ditetapkan.</a:t>
                      </a:r>
                      <a:endParaRPr sz="1200" b="0" i="0" u="none" strike="noStrike" cap="none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4,865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99.96%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2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0.04%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Berdasarkan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semakan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,</a:t>
                      </a:r>
                    </a:p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terdapat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‘bugs’ yang </a:t>
                      </a: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berlaku</a:t>
                      </a: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semasa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proses import data</a:t>
                      </a:r>
                    </a:p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selepas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pelajar</a:t>
                      </a: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memulangkan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perjanjian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7"/>
          <p:cNvSpPr/>
          <p:nvPr/>
        </p:nvSpPr>
        <p:spPr>
          <a:xfrm>
            <a:off x="35501" y="27168"/>
            <a:ext cx="8172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30" name="Google Shape;130;p7"/>
          <p:cNvSpPr txBox="1"/>
          <p:nvPr/>
        </p:nvSpPr>
        <p:spPr>
          <a:xfrm>
            <a:off x="0" y="413107"/>
            <a:ext cx="809862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Permohonan Akreditasi Penuh yang telah diproses dan diselesaikan dalam tempoh 9 minggu bermula dari pengesahan dokumen lengkap sehingga siaran keputusan di Portal MQA.</a:t>
            </a:r>
            <a:endParaRPr sz="12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31" name="Google Shape;131;p7"/>
          <p:cNvSpPr txBox="1">
            <a:spLocks noGrp="1"/>
          </p:cNvSpPr>
          <p:nvPr>
            <p:ph type="title"/>
          </p:nvPr>
        </p:nvSpPr>
        <p:spPr>
          <a:xfrm>
            <a:off x="0" y="-104398"/>
            <a:ext cx="8172400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 panose="020B0604020202020204"/>
              <a:buNone/>
            </a:pP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Agensi Kelayakan Malaysia (MQA)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32" name="Google Shape;132;p7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33" name="Google Shape;133;p7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134" name="Google Shape;134;p7"/>
          <p:cNvGraphicFramePr/>
          <p:nvPr>
            <p:extLst>
              <p:ext uri="{D42A27DB-BD31-4B8C-83A1-F6EECF244321}">
                <p14:modId xmlns:p14="http://schemas.microsoft.com/office/powerpoint/2010/main" val="3457516402"/>
              </p:ext>
            </p:extLst>
          </p:nvPr>
        </p:nvGraphicFramePr>
        <p:xfrm>
          <a:off x="35501" y="975506"/>
          <a:ext cx="9051300" cy="1607266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2720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1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1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01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385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27923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 Tempoh Masa / 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64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814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Permohonan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Akreditasi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Penuh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yang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telah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diproses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dan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diselesaikan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9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minggu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bermula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dari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pengesahan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dokumen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lengkap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sehingga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siaran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keputusan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di Portal MQA.</a:t>
                      </a:r>
                      <a:endParaRPr sz="11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1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1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1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1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1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1851257"/>
              </p:ext>
            </p:extLst>
          </p:nvPr>
        </p:nvGraphicFramePr>
        <p:xfrm>
          <a:off x="35501" y="2604120"/>
          <a:ext cx="7967078" cy="14474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3886">
                  <a:extLst>
                    <a:ext uri="{9D8B030D-6E8A-4147-A177-3AD203B41FA5}">
                      <a16:colId xmlns:a16="http://schemas.microsoft.com/office/drawing/2014/main" val="3207097090"/>
                    </a:ext>
                  </a:extLst>
                </a:gridCol>
                <a:gridCol w="1210604">
                  <a:extLst>
                    <a:ext uri="{9D8B030D-6E8A-4147-A177-3AD203B41FA5}">
                      <a16:colId xmlns:a16="http://schemas.microsoft.com/office/drawing/2014/main" val="702958531"/>
                    </a:ext>
                  </a:extLst>
                </a:gridCol>
                <a:gridCol w="2085488">
                  <a:extLst>
                    <a:ext uri="{9D8B030D-6E8A-4147-A177-3AD203B41FA5}">
                      <a16:colId xmlns:a16="http://schemas.microsoft.com/office/drawing/2014/main" val="4226283245"/>
                    </a:ext>
                  </a:extLst>
                </a:gridCol>
                <a:gridCol w="1508550">
                  <a:extLst>
                    <a:ext uri="{9D8B030D-6E8A-4147-A177-3AD203B41FA5}">
                      <a16:colId xmlns:a16="http://schemas.microsoft.com/office/drawing/2014/main" val="4013794723"/>
                    </a:ext>
                  </a:extLst>
                </a:gridCol>
                <a:gridCol w="1508550">
                  <a:extLst>
                    <a:ext uri="{9D8B030D-6E8A-4147-A177-3AD203B41FA5}">
                      <a16:colId xmlns:a16="http://schemas.microsoft.com/office/drawing/2014/main" val="3524097080"/>
                    </a:ext>
                  </a:extLst>
                </a:gridCol>
              </a:tblGrid>
              <a:tr h="43282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err="1"/>
                        <a:t>Permohonan</a:t>
                      </a:r>
                      <a:r>
                        <a:rPr lang="en-GB" sz="1100" baseline="0" dirty="0"/>
                        <a:t> </a:t>
                      </a:r>
                      <a:r>
                        <a:rPr lang="en-GB" sz="1100" baseline="0" dirty="0" err="1"/>
                        <a:t>Selesai</a:t>
                      </a:r>
                      <a:endParaRPr lang="en-MY" sz="1100" dirty="0"/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dirty="0" err="1"/>
                        <a:t>Piagam</a:t>
                      </a:r>
                      <a:r>
                        <a:rPr lang="en-MY" sz="1100" baseline="0" dirty="0"/>
                        <a:t> </a:t>
                      </a:r>
                      <a:r>
                        <a:rPr lang="en-MY" sz="1100" dirty="0" err="1"/>
                        <a:t>Pelanggan</a:t>
                      </a:r>
                      <a:endParaRPr lang="en-MY" sz="1100" dirty="0"/>
                    </a:p>
                    <a:p>
                      <a:pPr algn="ctr"/>
                      <a:r>
                        <a:rPr lang="en-MY" sz="1100" dirty="0"/>
                        <a:t>9 </a:t>
                      </a:r>
                      <a:r>
                        <a:rPr lang="en-MY" sz="1100" dirty="0" err="1"/>
                        <a:t>Minggu</a:t>
                      </a:r>
                      <a:endParaRPr lang="en-MY" sz="1100" dirty="0"/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dirty="0"/>
                        <a:t>Red Code</a:t>
                      </a:r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dirty="0"/>
                        <a:t>TVET</a:t>
                      </a:r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dirty="0"/>
                        <a:t>JUMLAH</a:t>
                      </a:r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8288853"/>
                  </a:ext>
                </a:extLst>
              </a:tr>
              <a:tr h="239397">
                <a:tc>
                  <a:txBody>
                    <a:bodyPr/>
                    <a:lstStyle/>
                    <a:p>
                      <a:pPr algn="ctr"/>
                      <a:r>
                        <a:rPr lang="en-MY" sz="1100" dirty="0" err="1"/>
                        <a:t>Akreditasi</a:t>
                      </a:r>
                      <a:r>
                        <a:rPr lang="en-MY" sz="1100" dirty="0"/>
                        <a:t> </a:t>
                      </a:r>
                      <a:r>
                        <a:rPr lang="en-MY" sz="1100" dirty="0" err="1"/>
                        <a:t>Sementara</a:t>
                      </a:r>
                      <a:endParaRPr lang="en-MY" sz="1100" dirty="0"/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MY" sz="1100" dirty="0"/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MY" sz="1100" dirty="0"/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MY" sz="1100" dirty="0"/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MY" sz="1100" dirty="0"/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4172493"/>
                  </a:ext>
                </a:extLst>
              </a:tr>
              <a:tr h="234011">
                <a:tc>
                  <a:txBody>
                    <a:bodyPr/>
                    <a:lstStyle/>
                    <a:p>
                      <a:pPr algn="ctr"/>
                      <a:r>
                        <a:rPr lang="en-MY" sz="1100" dirty="0" err="1"/>
                        <a:t>Akreditasi</a:t>
                      </a:r>
                      <a:r>
                        <a:rPr lang="en-MY" sz="1100" dirty="0"/>
                        <a:t> </a:t>
                      </a:r>
                      <a:r>
                        <a:rPr lang="en-MY" sz="1100" dirty="0" err="1"/>
                        <a:t>Penuh</a:t>
                      </a:r>
                      <a:endParaRPr lang="en-MY" sz="1100" dirty="0"/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MY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MY" sz="11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MY" sz="1100" dirty="0"/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MY" sz="1100" dirty="0"/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745582"/>
                  </a:ext>
                </a:extLst>
              </a:tr>
              <a:tr h="334957">
                <a:tc>
                  <a:txBody>
                    <a:bodyPr/>
                    <a:lstStyle/>
                    <a:p>
                      <a:pPr algn="ctr"/>
                      <a:r>
                        <a:rPr lang="en-MY" sz="1100" dirty="0"/>
                        <a:t>JUMLAH</a:t>
                      </a:r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MY" sz="1100" dirty="0"/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MY" sz="1100" dirty="0"/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MY" sz="1100" dirty="0"/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MY" sz="1100" dirty="0"/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1559241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0671496"/>
              </p:ext>
            </p:extLst>
          </p:nvPr>
        </p:nvGraphicFramePr>
        <p:xfrm>
          <a:off x="35501" y="3983182"/>
          <a:ext cx="9051300" cy="2451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51300">
                  <a:extLst>
                    <a:ext uri="{9D8B030D-6E8A-4147-A177-3AD203B41FA5}">
                      <a16:colId xmlns:a16="http://schemas.microsoft.com/office/drawing/2014/main" val="85329903"/>
                    </a:ext>
                  </a:extLst>
                </a:gridCol>
              </a:tblGrid>
              <a:tr h="245129">
                <a:tc>
                  <a:txBody>
                    <a:bodyPr/>
                    <a:lstStyle/>
                    <a:p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Nota: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339875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Section Break Slide Master">
  <a:themeElements>
    <a:clrScheme name="ALLPPT-COLOR-A06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E62949"/>
      </a:accent1>
      <a:accent2>
        <a:srgbClr val="F07624"/>
      </a:accent2>
      <a:accent3>
        <a:srgbClr val="F4BD2D"/>
      </a:accent3>
      <a:accent4>
        <a:srgbClr val="1ED4DE"/>
      </a:accent4>
      <a:accent5>
        <a:srgbClr val="1C7DE1"/>
      </a:accent5>
      <a:accent6>
        <a:srgbClr val="CBCBCB"/>
      </a:accent6>
      <a:hlink>
        <a:srgbClr val="3F3F3F"/>
      </a:hlink>
      <a:folHlink>
        <a:srgbClr val="3F3F3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-COLOR-A06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E62949"/>
      </a:accent1>
      <a:accent2>
        <a:srgbClr val="F07624"/>
      </a:accent2>
      <a:accent3>
        <a:srgbClr val="F4BD2D"/>
      </a:accent3>
      <a:accent4>
        <a:srgbClr val="1ED4DE"/>
      </a:accent4>
      <a:accent5>
        <a:srgbClr val="1C7DE1"/>
      </a:accent5>
      <a:accent6>
        <a:srgbClr val="CBCBCB"/>
      </a:accent6>
      <a:hlink>
        <a:srgbClr val="3F3F3F"/>
      </a:hlink>
      <a:folHlink>
        <a:srgbClr val="3F3F3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</TotalTime>
  <Words>757</Words>
  <Application>Microsoft Office PowerPoint</Application>
  <PresentationFormat>On-screen Show (16:9)</PresentationFormat>
  <Paragraphs>184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Section Break Slide Master</vt:lpstr>
      <vt:lpstr>Contents Slide Master</vt:lpstr>
      <vt:lpstr>PowerPoint Presentation</vt:lpstr>
      <vt:lpstr>Bahagian Biasiswa</vt:lpstr>
      <vt:lpstr>Bahagian Kemasukan Pelajar IPTA, JPT</vt:lpstr>
      <vt:lpstr>Bahagian Standard Swasta, JPT</vt:lpstr>
      <vt:lpstr>Bahagian Kecemerlangan Penyelidikan IPT, JPT</vt:lpstr>
      <vt:lpstr>Perbadanan Tabung Pendidikan Tinggi Nasional (PTPTN)</vt:lpstr>
      <vt:lpstr>Agensi Kelayakan Malaysia (MQA)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Muhammad Noraizam bin Ismail</cp:lastModifiedBy>
  <cp:revision>137</cp:revision>
  <dcterms:created xsi:type="dcterms:W3CDTF">2016-12-01T00:32:00Z</dcterms:created>
  <dcterms:modified xsi:type="dcterms:W3CDTF">2024-07-22T01:47:42Z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BAE5C095AE2942C1A1A218356F5CE284</vt:lpwstr>
  </property>
  <property fmtid="{D5CDD505-2E9C-101B-9397-08002B2CF9AE}" pid="3" name="KSOProductBuildVer">
    <vt:lpwstr>1033-11.2.0.11440</vt:lpwstr>
  </property>
</Properties>
</file>